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12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ilhouette of a city&#10;&#10;Description automatically generated with medium confidence">
            <a:extLst>
              <a:ext uri="{FF2B5EF4-FFF2-40B4-BE49-F238E27FC236}">
                <a16:creationId xmlns:a16="http://schemas.microsoft.com/office/drawing/2014/main" id="{B282A8F8-9410-689F-8CD8-C72F1AFB7D86}"/>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4713171" y="4385587"/>
            <a:ext cx="7183355" cy="1957462"/>
          </a:xfrm>
          <a:prstGeom prst="rect">
            <a:avLst/>
          </a:prstGeom>
        </p:spPr>
      </p:pic>
      <p:sp>
        <p:nvSpPr>
          <p:cNvPr id="15" name="Right Triangle 14">
            <a:extLst>
              <a:ext uri="{FF2B5EF4-FFF2-40B4-BE49-F238E27FC236}">
                <a16:creationId xmlns:a16="http://schemas.microsoft.com/office/drawing/2014/main" id="{068E4A66-8266-AD3E-DF7C-AA46D5DB6A24}"/>
              </a:ext>
            </a:extLst>
          </p:cNvPr>
          <p:cNvSpPr/>
          <p:nvPr userDrawn="1"/>
        </p:nvSpPr>
        <p:spPr>
          <a:xfrm>
            <a:off x="-4" y="0"/>
            <a:ext cx="2983836" cy="685800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31B58B16-8380-1176-7D29-36A028F79049}"/>
              </a:ext>
            </a:extLst>
          </p:cNvPr>
          <p:cNvSpPr/>
          <p:nvPr userDrawn="1"/>
        </p:nvSpPr>
        <p:spPr>
          <a:xfrm>
            <a:off x="2941718" y="-1"/>
            <a:ext cx="3845292" cy="6858001"/>
          </a:xfrm>
          <a:prstGeom prst="parallelogram">
            <a:avLst>
              <a:gd name="adj" fmla="val 7705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A79F2EEB-FBBC-A8DE-A25F-9D18E0178F9D}"/>
              </a:ext>
            </a:extLst>
          </p:cNvPr>
          <p:cNvSpPr/>
          <p:nvPr userDrawn="1"/>
        </p:nvSpPr>
        <p:spPr>
          <a:xfrm rot="10800000">
            <a:off x="-4" y="0"/>
            <a:ext cx="5883445" cy="6858000"/>
          </a:xfrm>
          <a:prstGeom prst="trapezoid">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BF2B65-AD8E-8E77-8B59-05B16B2FA5C7}"/>
              </a:ext>
            </a:extLst>
          </p:cNvPr>
          <p:cNvSpPr>
            <a:spLocks noGrp="1"/>
          </p:cNvSpPr>
          <p:nvPr>
            <p:ph type="ctrTitle"/>
          </p:nvPr>
        </p:nvSpPr>
        <p:spPr>
          <a:xfrm>
            <a:off x="149493" y="304933"/>
            <a:ext cx="4114800" cy="2606692"/>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6E92E57-38F6-2ED0-8081-D1722E6D3535}"/>
              </a:ext>
            </a:extLst>
          </p:cNvPr>
          <p:cNvSpPr>
            <a:spLocks noGrp="1"/>
          </p:cNvSpPr>
          <p:nvPr>
            <p:ph type="subTitle" idx="1"/>
          </p:nvPr>
        </p:nvSpPr>
        <p:spPr>
          <a:xfrm>
            <a:off x="149491" y="3248509"/>
            <a:ext cx="3284621" cy="13870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32468F-12C6-F003-34AE-0ABAF39BCF30}"/>
              </a:ext>
            </a:extLst>
          </p:cNvPr>
          <p:cNvSpPr>
            <a:spLocks noGrp="1"/>
          </p:cNvSpPr>
          <p:nvPr>
            <p:ph type="dt" sz="half" idx="10"/>
          </p:nvPr>
        </p:nvSpPr>
        <p:spPr/>
        <p:txBody>
          <a:bodyPr/>
          <a:lstStyle/>
          <a:p>
            <a:fld id="{19030C3D-CC56-4053-9DE2-668406C174E6}" type="datetimeFigureOut">
              <a:rPr lang="en-US" smtClean="0"/>
              <a:t>3/12/2023</a:t>
            </a:fld>
            <a:endParaRPr lang="en-US"/>
          </a:p>
        </p:txBody>
      </p:sp>
      <p:sp>
        <p:nvSpPr>
          <p:cNvPr id="5" name="Footer Placeholder 4">
            <a:extLst>
              <a:ext uri="{FF2B5EF4-FFF2-40B4-BE49-F238E27FC236}">
                <a16:creationId xmlns:a16="http://schemas.microsoft.com/office/drawing/2014/main" id="{5AD52189-53FE-57AE-42C2-257B054DB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D8DCB-FB58-B93A-8A90-07FFE22A9640}"/>
              </a:ext>
            </a:extLst>
          </p:cNvPr>
          <p:cNvSpPr>
            <a:spLocks noGrp="1"/>
          </p:cNvSpPr>
          <p:nvPr>
            <p:ph type="sldNum" sz="quarter" idx="12"/>
          </p:nvPr>
        </p:nvSpPr>
        <p:spPr/>
        <p:txBody>
          <a:bodyPr/>
          <a:lstStyle/>
          <a:p>
            <a:fld id="{64752476-8506-433B-A15E-3E46E0AC8431}" type="slidenum">
              <a:rPr lang="en-US" smtClean="0"/>
              <a:t>‹#›</a:t>
            </a:fld>
            <a:endParaRPr lang="en-US"/>
          </a:p>
        </p:txBody>
      </p:sp>
      <p:pic>
        <p:nvPicPr>
          <p:cNvPr id="7" name="Picture 6" descr="Logo, company name">
            <a:extLst>
              <a:ext uri="{FF2B5EF4-FFF2-40B4-BE49-F238E27FC236}">
                <a16:creationId xmlns:a16="http://schemas.microsoft.com/office/drawing/2014/main" id="{F1668961-18D8-94CE-8802-0BA038B0F5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90071" y="304933"/>
            <a:ext cx="4706455" cy="3529844"/>
          </a:xfrm>
          <a:prstGeom prst="rect">
            <a:avLst/>
          </a:prstGeom>
        </p:spPr>
      </p:pic>
    </p:spTree>
    <p:extLst>
      <p:ext uri="{BB962C8B-B14F-4D97-AF65-F5344CB8AC3E}">
        <p14:creationId xmlns:p14="http://schemas.microsoft.com/office/powerpoint/2010/main" val="324528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Silhouette of a city&#10;&#10;Description automatically generated with medium confidence">
            <a:extLst>
              <a:ext uri="{FF2B5EF4-FFF2-40B4-BE49-F238E27FC236}">
                <a16:creationId xmlns:a16="http://schemas.microsoft.com/office/drawing/2014/main" id="{1DE286B9-03E4-51D5-49BC-680EDF004BF7}"/>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1787253" y="6021495"/>
            <a:ext cx="2457650" cy="669709"/>
          </a:xfrm>
          <a:prstGeom prst="rect">
            <a:avLst/>
          </a:prstGeom>
        </p:spPr>
      </p:pic>
      <p:pic>
        <p:nvPicPr>
          <p:cNvPr id="8" name="Picture 7" descr="Logo, company name">
            <a:extLst>
              <a:ext uri="{FF2B5EF4-FFF2-40B4-BE49-F238E27FC236}">
                <a16:creationId xmlns:a16="http://schemas.microsoft.com/office/drawing/2014/main" id="{C34780B1-D6DD-B29B-3871-E084561473C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994" b="24552"/>
          <a:stretch/>
        </p:blipFill>
        <p:spPr>
          <a:xfrm>
            <a:off x="149791" y="6088566"/>
            <a:ext cx="1637462" cy="681037"/>
          </a:xfrm>
          <a:prstGeom prst="rect">
            <a:avLst/>
          </a:prstGeom>
        </p:spPr>
      </p:pic>
      <p:sp>
        <p:nvSpPr>
          <p:cNvPr id="2" name="Title 1">
            <a:extLst>
              <a:ext uri="{FF2B5EF4-FFF2-40B4-BE49-F238E27FC236}">
                <a16:creationId xmlns:a16="http://schemas.microsoft.com/office/drawing/2014/main" id="{D3469064-0F73-FD50-44CE-B1A8EB119A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B18F20-99DF-B9DC-2247-9B1E419271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E0235-AC2E-EB51-7E1E-74E51D92FBA9}"/>
              </a:ext>
            </a:extLst>
          </p:cNvPr>
          <p:cNvSpPr>
            <a:spLocks noGrp="1"/>
          </p:cNvSpPr>
          <p:nvPr>
            <p:ph type="dt" sz="half" idx="10"/>
          </p:nvPr>
        </p:nvSpPr>
        <p:spPr/>
        <p:txBody>
          <a:bodyPr/>
          <a:lstStyle/>
          <a:p>
            <a:fld id="{19030C3D-CC56-4053-9DE2-668406C174E6}" type="datetimeFigureOut">
              <a:rPr lang="en-US" smtClean="0"/>
              <a:t>3/12/2023</a:t>
            </a:fld>
            <a:endParaRPr lang="en-US"/>
          </a:p>
        </p:txBody>
      </p:sp>
      <p:sp>
        <p:nvSpPr>
          <p:cNvPr id="5" name="Footer Placeholder 4">
            <a:extLst>
              <a:ext uri="{FF2B5EF4-FFF2-40B4-BE49-F238E27FC236}">
                <a16:creationId xmlns:a16="http://schemas.microsoft.com/office/drawing/2014/main" id="{D006AE22-34CB-3805-89AF-ABEF2C099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552C0-46E7-9884-0F6F-8F42AE25BA69}"/>
              </a:ext>
            </a:extLst>
          </p:cNvPr>
          <p:cNvSpPr>
            <a:spLocks noGrp="1"/>
          </p:cNvSpPr>
          <p:nvPr>
            <p:ph type="sldNum" sz="quarter" idx="12"/>
          </p:nvPr>
        </p:nvSpPr>
        <p:spPr/>
        <p:txBody>
          <a:bodyPr/>
          <a:lstStyle/>
          <a:p>
            <a:fld id="{64752476-8506-433B-A15E-3E46E0AC8431}" type="slidenum">
              <a:rPr lang="en-US" smtClean="0"/>
              <a:t>‹#›</a:t>
            </a:fld>
            <a:endParaRPr lang="en-US"/>
          </a:p>
        </p:txBody>
      </p:sp>
    </p:spTree>
    <p:extLst>
      <p:ext uri="{BB962C8B-B14F-4D97-AF65-F5344CB8AC3E}">
        <p14:creationId xmlns:p14="http://schemas.microsoft.com/office/powerpoint/2010/main" val="6711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6877-D72A-458E-E45B-4F61BC4E61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11C7F4-8AAA-F3A1-2EF5-D1A746893F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03D34F-766D-B479-916F-C9A7AC0E45C4}"/>
              </a:ext>
            </a:extLst>
          </p:cNvPr>
          <p:cNvSpPr>
            <a:spLocks noGrp="1"/>
          </p:cNvSpPr>
          <p:nvPr>
            <p:ph type="dt" sz="half" idx="10"/>
          </p:nvPr>
        </p:nvSpPr>
        <p:spPr/>
        <p:txBody>
          <a:bodyPr/>
          <a:lstStyle/>
          <a:p>
            <a:fld id="{19030C3D-CC56-4053-9DE2-668406C174E6}" type="datetimeFigureOut">
              <a:rPr lang="en-US" smtClean="0"/>
              <a:t>3/12/2023</a:t>
            </a:fld>
            <a:endParaRPr lang="en-US"/>
          </a:p>
        </p:txBody>
      </p:sp>
      <p:sp>
        <p:nvSpPr>
          <p:cNvPr id="5" name="Footer Placeholder 4">
            <a:extLst>
              <a:ext uri="{FF2B5EF4-FFF2-40B4-BE49-F238E27FC236}">
                <a16:creationId xmlns:a16="http://schemas.microsoft.com/office/drawing/2014/main" id="{CB0FB8EF-653C-E283-6387-CC11A5F4F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76693-901A-3CCA-371D-187ECB1A0C2D}"/>
              </a:ext>
            </a:extLst>
          </p:cNvPr>
          <p:cNvSpPr>
            <a:spLocks noGrp="1"/>
          </p:cNvSpPr>
          <p:nvPr>
            <p:ph type="sldNum" sz="quarter" idx="12"/>
          </p:nvPr>
        </p:nvSpPr>
        <p:spPr/>
        <p:txBody>
          <a:bodyPr/>
          <a:lstStyle/>
          <a:p>
            <a:fld id="{64752476-8506-433B-A15E-3E46E0AC8431}" type="slidenum">
              <a:rPr lang="en-US" smtClean="0"/>
              <a:t>‹#›</a:t>
            </a:fld>
            <a:endParaRPr lang="en-US"/>
          </a:p>
        </p:txBody>
      </p:sp>
      <p:pic>
        <p:nvPicPr>
          <p:cNvPr id="7" name="Picture 6" descr="Silhouette of a city&#10;&#10;Description automatically generated with medium confidence">
            <a:extLst>
              <a:ext uri="{FF2B5EF4-FFF2-40B4-BE49-F238E27FC236}">
                <a16:creationId xmlns:a16="http://schemas.microsoft.com/office/drawing/2014/main" id="{F45CF44A-2385-2F90-F66D-D34D57A7A2F6}"/>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5906408" y="136525"/>
            <a:ext cx="5447392" cy="1480586"/>
          </a:xfrm>
          <a:prstGeom prst="rect">
            <a:avLst/>
          </a:prstGeom>
          <a:solidFill>
            <a:schemeClr val="tx2"/>
          </a:solidFill>
        </p:spPr>
      </p:pic>
      <p:pic>
        <p:nvPicPr>
          <p:cNvPr id="8" name="Picture 7" descr="Logo, company name&#10;&#10;Description automatically generated">
            <a:extLst>
              <a:ext uri="{FF2B5EF4-FFF2-40B4-BE49-F238E27FC236}">
                <a16:creationId xmlns:a16="http://schemas.microsoft.com/office/drawing/2014/main" id="{5ADC9F62-8F9B-2C89-626F-4ACD148E6A5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035" b="25559"/>
          <a:stretch/>
        </p:blipFill>
        <p:spPr>
          <a:xfrm>
            <a:off x="831850" y="75257"/>
            <a:ext cx="3964499" cy="1588168"/>
          </a:xfrm>
          <a:prstGeom prst="rect">
            <a:avLst/>
          </a:prstGeom>
        </p:spPr>
      </p:pic>
    </p:spTree>
    <p:extLst>
      <p:ext uri="{BB962C8B-B14F-4D97-AF65-F5344CB8AC3E}">
        <p14:creationId xmlns:p14="http://schemas.microsoft.com/office/powerpoint/2010/main" val="415057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Silhouette of a city&#10;&#10;Description automatically generated with medium confidence">
            <a:extLst>
              <a:ext uri="{FF2B5EF4-FFF2-40B4-BE49-F238E27FC236}">
                <a16:creationId xmlns:a16="http://schemas.microsoft.com/office/drawing/2014/main" id="{072FF64E-7A9A-BF1A-91D7-F6177C635076}"/>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1787253" y="6021495"/>
            <a:ext cx="2457650" cy="669709"/>
          </a:xfrm>
          <a:prstGeom prst="rect">
            <a:avLst/>
          </a:prstGeom>
        </p:spPr>
      </p:pic>
      <p:pic>
        <p:nvPicPr>
          <p:cNvPr id="9" name="Picture 8" descr="Logo, company name">
            <a:extLst>
              <a:ext uri="{FF2B5EF4-FFF2-40B4-BE49-F238E27FC236}">
                <a16:creationId xmlns:a16="http://schemas.microsoft.com/office/drawing/2014/main" id="{0A14773C-43D3-4A04-3614-6FE481105DC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994" b="24552"/>
          <a:stretch/>
        </p:blipFill>
        <p:spPr>
          <a:xfrm>
            <a:off x="149791" y="6088566"/>
            <a:ext cx="1637462" cy="681037"/>
          </a:xfrm>
          <a:prstGeom prst="rect">
            <a:avLst/>
          </a:prstGeom>
        </p:spPr>
      </p:pic>
      <p:sp>
        <p:nvSpPr>
          <p:cNvPr id="2" name="Title 1">
            <a:extLst>
              <a:ext uri="{FF2B5EF4-FFF2-40B4-BE49-F238E27FC236}">
                <a16:creationId xmlns:a16="http://schemas.microsoft.com/office/drawing/2014/main" id="{C1FAD787-A7C0-4DFC-1430-7E4ED2407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2EA95-126C-772B-825F-D4DB4E91B5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AFD18F-1353-F7FC-AD1C-9E1085662D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A551E2-DB4F-3745-94E6-1570F0B2C7B9}"/>
              </a:ext>
            </a:extLst>
          </p:cNvPr>
          <p:cNvSpPr>
            <a:spLocks noGrp="1"/>
          </p:cNvSpPr>
          <p:nvPr>
            <p:ph type="dt" sz="half" idx="10"/>
          </p:nvPr>
        </p:nvSpPr>
        <p:spPr/>
        <p:txBody>
          <a:bodyPr/>
          <a:lstStyle/>
          <a:p>
            <a:fld id="{19030C3D-CC56-4053-9DE2-668406C174E6}" type="datetimeFigureOut">
              <a:rPr lang="en-US" smtClean="0"/>
              <a:t>3/12/2023</a:t>
            </a:fld>
            <a:endParaRPr lang="en-US"/>
          </a:p>
        </p:txBody>
      </p:sp>
      <p:sp>
        <p:nvSpPr>
          <p:cNvPr id="6" name="Footer Placeholder 5">
            <a:extLst>
              <a:ext uri="{FF2B5EF4-FFF2-40B4-BE49-F238E27FC236}">
                <a16:creationId xmlns:a16="http://schemas.microsoft.com/office/drawing/2014/main" id="{D17723D4-A844-2808-EC4D-F6A9D456E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2BE86E-9487-CE81-B03A-18D5A2714FD0}"/>
              </a:ext>
            </a:extLst>
          </p:cNvPr>
          <p:cNvSpPr>
            <a:spLocks noGrp="1"/>
          </p:cNvSpPr>
          <p:nvPr>
            <p:ph type="sldNum" sz="quarter" idx="12"/>
          </p:nvPr>
        </p:nvSpPr>
        <p:spPr/>
        <p:txBody>
          <a:bodyPr/>
          <a:lstStyle/>
          <a:p>
            <a:fld id="{64752476-8506-433B-A15E-3E46E0AC8431}" type="slidenum">
              <a:rPr lang="en-US" smtClean="0"/>
              <a:t>‹#›</a:t>
            </a:fld>
            <a:endParaRPr lang="en-US"/>
          </a:p>
        </p:txBody>
      </p:sp>
    </p:spTree>
    <p:extLst>
      <p:ext uri="{BB962C8B-B14F-4D97-AF65-F5344CB8AC3E}">
        <p14:creationId xmlns:p14="http://schemas.microsoft.com/office/powerpoint/2010/main" val="361809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ilhouette of a city&#10;&#10;Description automatically generated with medium confidence">
            <a:extLst>
              <a:ext uri="{FF2B5EF4-FFF2-40B4-BE49-F238E27FC236}">
                <a16:creationId xmlns:a16="http://schemas.microsoft.com/office/drawing/2014/main" id="{2D03CAF3-5A3F-498C-15C3-43D0332273F5}"/>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1787253" y="6021495"/>
            <a:ext cx="2457650" cy="669709"/>
          </a:xfrm>
          <a:prstGeom prst="rect">
            <a:avLst/>
          </a:prstGeom>
        </p:spPr>
      </p:pic>
      <p:pic>
        <p:nvPicPr>
          <p:cNvPr id="11" name="Picture 10" descr="Logo, company name">
            <a:extLst>
              <a:ext uri="{FF2B5EF4-FFF2-40B4-BE49-F238E27FC236}">
                <a16:creationId xmlns:a16="http://schemas.microsoft.com/office/drawing/2014/main" id="{79B2723C-C48A-32EC-BAF5-07B4042F326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994" b="24552"/>
          <a:stretch/>
        </p:blipFill>
        <p:spPr>
          <a:xfrm>
            <a:off x="149791" y="6088566"/>
            <a:ext cx="1637462" cy="681037"/>
          </a:xfrm>
          <a:prstGeom prst="rect">
            <a:avLst/>
          </a:prstGeom>
        </p:spPr>
      </p:pic>
      <p:sp>
        <p:nvSpPr>
          <p:cNvPr id="2" name="Title 1">
            <a:extLst>
              <a:ext uri="{FF2B5EF4-FFF2-40B4-BE49-F238E27FC236}">
                <a16:creationId xmlns:a16="http://schemas.microsoft.com/office/drawing/2014/main" id="{882286F7-4CE0-3AB5-5F5E-6AC275B5E9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098F89-162E-7112-0217-E1D4501111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D1EB6F-8063-87FA-EFF4-7C6F0D2315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0BA295-452F-6613-6E2E-5737DEE815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04B9E1-BAD4-2109-0B79-99971BCF70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82105C-6102-0F40-37CE-DFA972F3E7D0}"/>
              </a:ext>
            </a:extLst>
          </p:cNvPr>
          <p:cNvSpPr>
            <a:spLocks noGrp="1"/>
          </p:cNvSpPr>
          <p:nvPr>
            <p:ph type="dt" sz="half" idx="10"/>
          </p:nvPr>
        </p:nvSpPr>
        <p:spPr/>
        <p:txBody>
          <a:bodyPr/>
          <a:lstStyle/>
          <a:p>
            <a:fld id="{19030C3D-CC56-4053-9DE2-668406C174E6}" type="datetimeFigureOut">
              <a:rPr lang="en-US" smtClean="0"/>
              <a:t>3/12/2023</a:t>
            </a:fld>
            <a:endParaRPr lang="en-US"/>
          </a:p>
        </p:txBody>
      </p:sp>
      <p:sp>
        <p:nvSpPr>
          <p:cNvPr id="8" name="Footer Placeholder 7">
            <a:extLst>
              <a:ext uri="{FF2B5EF4-FFF2-40B4-BE49-F238E27FC236}">
                <a16:creationId xmlns:a16="http://schemas.microsoft.com/office/drawing/2014/main" id="{C1BD704A-A0D0-D630-5DE5-4100A7DCAB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1CF254-AD26-2F54-1510-05068037D7D4}"/>
              </a:ext>
            </a:extLst>
          </p:cNvPr>
          <p:cNvSpPr>
            <a:spLocks noGrp="1"/>
          </p:cNvSpPr>
          <p:nvPr>
            <p:ph type="sldNum" sz="quarter" idx="12"/>
          </p:nvPr>
        </p:nvSpPr>
        <p:spPr/>
        <p:txBody>
          <a:bodyPr/>
          <a:lstStyle/>
          <a:p>
            <a:fld id="{64752476-8506-433B-A15E-3E46E0AC8431}" type="slidenum">
              <a:rPr lang="en-US" smtClean="0"/>
              <a:t>‹#›</a:t>
            </a:fld>
            <a:endParaRPr lang="en-US"/>
          </a:p>
        </p:txBody>
      </p:sp>
    </p:spTree>
    <p:extLst>
      <p:ext uri="{BB962C8B-B14F-4D97-AF65-F5344CB8AC3E}">
        <p14:creationId xmlns:p14="http://schemas.microsoft.com/office/powerpoint/2010/main" val="3930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Silhouette of a city&#10;&#10;Description automatically generated with medium confidence">
            <a:extLst>
              <a:ext uri="{FF2B5EF4-FFF2-40B4-BE49-F238E27FC236}">
                <a16:creationId xmlns:a16="http://schemas.microsoft.com/office/drawing/2014/main" id="{DC7FDECF-5FA7-1A72-B1D7-E911643498E3}"/>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1787253" y="6021495"/>
            <a:ext cx="2457650" cy="669709"/>
          </a:xfrm>
          <a:prstGeom prst="rect">
            <a:avLst/>
          </a:prstGeom>
        </p:spPr>
      </p:pic>
      <p:pic>
        <p:nvPicPr>
          <p:cNvPr id="7" name="Picture 6" descr="Logo, company name">
            <a:extLst>
              <a:ext uri="{FF2B5EF4-FFF2-40B4-BE49-F238E27FC236}">
                <a16:creationId xmlns:a16="http://schemas.microsoft.com/office/drawing/2014/main" id="{C9C6A959-AE1E-3E6E-9206-8BC3E86086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994" b="24552"/>
          <a:stretch/>
        </p:blipFill>
        <p:spPr>
          <a:xfrm>
            <a:off x="149791" y="6088566"/>
            <a:ext cx="1637462" cy="681037"/>
          </a:xfrm>
          <a:prstGeom prst="rect">
            <a:avLst/>
          </a:prstGeom>
        </p:spPr>
      </p:pic>
      <p:sp>
        <p:nvSpPr>
          <p:cNvPr id="2" name="Title 1">
            <a:extLst>
              <a:ext uri="{FF2B5EF4-FFF2-40B4-BE49-F238E27FC236}">
                <a16:creationId xmlns:a16="http://schemas.microsoft.com/office/drawing/2014/main" id="{C785D725-E323-7C08-BA1E-527DF14B68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0B17E9-D24D-7B1B-CE95-6BB63ABE21FE}"/>
              </a:ext>
            </a:extLst>
          </p:cNvPr>
          <p:cNvSpPr>
            <a:spLocks noGrp="1"/>
          </p:cNvSpPr>
          <p:nvPr>
            <p:ph type="dt" sz="half" idx="10"/>
          </p:nvPr>
        </p:nvSpPr>
        <p:spPr/>
        <p:txBody>
          <a:bodyPr/>
          <a:lstStyle/>
          <a:p>
            <a:fld id="{19030C3D-CC56-4053-9DE2-668406C174E6}" type="datetimeFigureOut">
              <a:rPr lang="en-US" smtClean="0"/>
              <a:t>3/12/2023</a:t>
            </a:fld>
            <a:endParaRPr lang="en-US"/>
          </a:p>
        </p:txBody>
      </p:sp>
      <p:sp>
        <p:nvSpPr>
          <p:cNvPr id="4" name="Footer Placeholder 3">
            <a:extLst>
              <a:ext uri="{FF2B5EF4-FFF2-40B4-BE49-F238E27FC236}">
                <a16:creationId xmlns:a16="http://schemas.microsoft.com/office/drawing/2014/main" id="{C7F98245-4B42-910A-60A0-CD0F35F742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C6567D-483B-AB70-D6E1-DAD0308E191F}"/>
              </a:ext>
            </a:extLst>
          </p:cNvPr>
          <p:cNvSpPr>
            <a:spLocks noGrp="1"/>
          </p:cNvSpPr>
          <p:nvPr>
            <p:ph type="sldNum" sz="quarter" idx="12"/>
          </p:nvPr>
        </p:nvSpPr>
        <p:spPr/>
        <p:txBody>
          <a:bodyPr/>
          <a:lstStyle/>
          <a:p>
            <a:fld id="{64752476-8506-433B-A15E-3E46E0AC8431}" type="slidenum">
              <a:rPr lang="en-US" smtClean="0"/>
              <a:t>‹#›</a:t>
            </a:fld>
            <a:endParaRPr lang="en-US"/>
          </a:p>
        </p:txBody>
      </p:sp>
    </p:spTree>
    <p:extLst>
      <p:ext uri="{BB962C8B-B14F-4D97-AF65-F5344CB8AC3E}">
        <p14:creationId xmlns:p14="http://schemas.microsoft.com/office/powerpoint/2010/main" val="416590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ilhouette of a city&#10;&#10;Description automatically generated with medium confidence">
            <a:extLst>
              <a:ext uri="{FF2B5EF4-FFF2-40B4-BE49-F238E27FC236}">
                <a16:creationId xmlns:a16="http://schemas.microsoft.com/office/drawing/2014/main" id="{5B948BD4-1B0C-0FD9-CE53-664CCDF4C9C5}"/>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1787253" y="6021495"/>
            <a:ext cx="2457650" cy="669709"/>
          </a:xfrm>
          <a:prstGeom prst="rect">
            <a:avLst/>
          </a:prstGeom>
        </p:spPr>
      </p:pic>
      <p:pic>
        <p:nvPicPr>
          <p:cNvPr id="6" name="Picture 5" descr="Logo, company name">
            <a:extLst>
              <a:ext uri="{FF2B5EF4-FFF2-40B4-BE49-F238E27FC236}">
                <a16:creationId xmlns:a16="http://schemas.microsoft.com/office/drawing/2014/main" id="{E9ED5459-C5DD-C3FB-3DB9-61D59801F4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994" b="24552"/>
          <a:stretch/>
        </p:blipFill>
        <p:spPr>
          <a:xfrm>
            <a:off x="149791" y="6088566"/>
            <a:ext cx="1637462" cy="681037"/>
          </a:xfrm>
          <a:prstGeom prst="rect">
            <a:avLst/>
          </a:prstGeom>
        </p:spPr>
      </p:pic>
      <p:sp>
        <p:nvSpPr>
          <p:cNvPr id="2" name="Date Placeholder 1">
            <a:extLst>
              <a:ext uri="{FF2B5EF4-FFF2-40B4-BE49-F238E27FC236}">
                <a16:creationId xmlns:a16="http://schemas.microsoft.com/office/drawing/2014/main" id="{4BBEF029-1EBB-8594-84C3-76540B35E5E1}"/>
              </a:ext>
            </a:extLst>
          </p:cNvPr>
          <p:cNvSpPr>
            <a:spLocks noGrp="1"/>
          </p:cNvSpPr>
          <p:nvPr>
            <p:ph type="dt" sz="half" idx="10"/>
          </p:nvPr>
        </p:nvSpPr>
        <p:spPr/>
        <p:txBody>
          <a:bodyPr/>
          <a:lstStyle/>
          <a:p>
            <a:fld id="{19030C3D-CC56-4053-9DE2-668406C174E6}" type="datetimeFigureOut">
              <a:rPr lang="en-US" smtClean="0"/>
              <a:t>3/12/2023</a:t>
            </a:fld>
            <a:endParaRPr lang="en-US"/>
          </a:p>
        </p:txBody>
      </p:sp>
      <p:sp>
        <p:nvSpPr>
          <p:cNvPr id="3" name="Footer Placeholder 2">
            <a:extLst>
              <a:ext uri="{FF2B5EF4-FFF2-40B4-BE49-F238E27FC236}">
                <a16:creationId xmlns:a16="http://schemas.microsoft.com/office/drawing/2014/main" id="{F102A152-D1D3-F3BE-685C-BAD46E6A5D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F943DE-0044-5BEC-19F5-660FE79EA5AC}"/>
              </a:ext>
            </a:extLst>
          </p:cNvPr>
          <p:cNvSpPr>
            <a:spLocks noGrp="1"/>
          </p:cNvSpPr>
          <p:nvPr>
            <p:ph type="sldNum" sz="quarter" idx="12"/>
          </p:nvPr>
        </p:nvSpPr>
        <p:spPr/>
        <p:txBody>
          <a:bodyPr/>
          <a:lstStyle/>
          <a:p>
            <a:fld id="{64752476-8506-433B-A15E-3E46E0AC8431}" type="slidenum">
              <a:rPr lang="en-US" smtClean="0"/>
              <a:t>‹#›</a:t>
            </a:fld>
            <a:endParaRPr lang="en-US"/>
          </a:p>
        </p:txBody>
      </p:sp>
    </p:spTree>
    <p:extLst>
      <p:ext uri="{BB962C8B-B14F-4D97-AF65-F5344CB8AC3E}">
        <p14:creationId xmlns:p14="http://schemas.microsoft.com/office/powerpoint/2010/main" val="423484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Silhouette of a city&#10;&#10;Description automatically generated with medium confidence">
            <a:extLst>
              <a:ext uri="{FF2B5EF4-FFF2-40B4-BE49-F238E27FC236}">
                <a16:creationId xmlns:a16="http://schemas.microsoft.com/office/drawing/2014/main" id="{69600FEA-DC0C-BEC2-0452-43E4C10765C9}"/>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9429331" y="112462"/>
            <a:ext cx="2457650" cy="669709"/>
          </a:xfrm>
          <a:prstGeom prst="rect">
            <a:avLst/>
          </a:prstGeom>
        </p:spPr>
      </p:pic>
      <p:pic>
        <p:nvPicPr>
          <p:cNvPr id="9" name="Picture 8" descr="Logo, company name">
            <a:extLst>
              <a:ext uri="{FF2B5EF4-FFF2-40B4-BE49-F238E27FC236}">
                <a16:creationId xmlns:a16="http://schemas.microsoft.com/office/drawing/2014/main" id="{4182B4AC-AA5F-1A28-57F8-E4AE12F45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994" b="24552"/>
          <a:stretch/>
        </p:blipFill>
        <p:spPr>
          <a:xfrm>
            <a:off x="7791869" y="179533"/>
            <a:ext cx="1637462" cy="681037"/>
          </a:xfrm>
          <a:prstGeom prst="rect">
            <a:avLst/>
          </a:prstGeom>
        </p:spPr>
      </p:pic>
      <p:sp>
        <p:nvSpPr>
          <p:cNvPr id="2" name="Title 1">
            <a:extLst>
              <a:ext uri="{FF2B5EF4-FFF2-40B4-BE49-F238E27FC236}">
                <a16:creationId xmlns:a16="http://schemas.microsoft.com/office/drawing/2014/main" id="{FB97304D-5F29-907E-CFA2-080004DBE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0CEDA6-4ED9-69B9-7A16-E9FBBF302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BA286E-D402-F90A-ACDD-3BFDBCCCD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8DFCD-4A60-A03D-17CD-44DE81C6B1F0}"/>
              </a:ext>
            </a:extLst>
          </p:cNvPr>
          <p:cNvSpPr>
            <a:spLocks noGrp="1"/>
          </p:cNvSpPr>
          <p:nvPr>
            <p:ph type="dt" sz="half" idx="10"/>
          </p:nvPr>
        </p:nvSpPr>
        <p:spPr/>
        <p:txBody>
          <a:bodyPr/>
          <a:lstStyle/>
          <a:p>
            <a:fld id="{19030C3D-CC56-4053-9DE2-668406C174E6}" type="datetimeFigureOut">
              <a:rPr lang="en-US" smtClean="0"/>
              <a:t>3/12/2023</a:t>
            </a:fld>
            <a:endParaRPr lang="en-US"/>
          </a:p>
        </p:txBody>
      </p:sp>
      <p:sp>
        <p:nvSpPr>
          <p:cNvPr id="6" name="Footer Placeholder 5">
            <a:extLst>
              <a:ext uri="{FF2B5EF4-FFF2-40B4-BE49-F238E27FC236}">
                <a16:creationId xmlns:a16="http://schemas.microsoft.com/office/drawing/2014/main" id="{C9BB325A-42DE-78D6-DDA4-E7D705FBA1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C60B8-B33E-1065-368C-606D79C6F1F3}"/>
              </a:ext>
            </a:extLst>
          </p:cNvPr>
          <p:cNvSpPr>
            <a:spLocks noGrp="1"/>
          </p:cNvSpPr>
          <p:nvPr>
            <p:ph type="sldNum" sz="quarter" idx="12"/>
          </p:nvPr>
        </p:nvSpPr>
        <p:spPr/>
        <p:txBody>
          <a:bodyPr/>
          <a:lstStyle/>
          <a:p>
            <a:fld id="{64752476-8506-433B-A15E-3E46E0AC8431}" type="slidenum">
              <a:rPr lang="en-US" smtClean="0"/>
              <a:t>‹#›</a:t>
            </a:fld>
            <a:endParaRPr lang="en-US"/>
          </a:p>
        </p:txBody>
      </p:sp>
    </p:spTree>
    <p:extLst>
      <p:ext uri="{BB962C8B-B14F-4D97-AF65-F5344CB8AC3E}">
        <p14:creationId xmlns:p14="http://schemas.microsoft.com/office/powerpoint/2010/main" val="3766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Silhouette of a city&#10;&#10;Description automatically generated with medium confidence">
            <a:extLst>
              <a:ext uri="{FF2B5EF4-FFF2-40B4-BE49-F238E27FC236}">
                <a16:creationId xmlns:a16="http://schemas.microsoft.com/office/drawing/2014/main" id="{07CBA36D-8F30-3F63-11C6-9A0D15833A8F}"/>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9429331" y="112462"/>
            <a:ext cx="2457650" cy="669709"/>
          </a:xfrm>
          <a:prstGeom prst="rect">
            <a:avLst/>
          </a:prstGeom>
        </p:spPr>
      </p:pic>
      <p:pic>
        <p:nvPicPr>
          <p:cNvPr id="11" name="Picture 10" descr="Logo, company name">
            <a:extLst>
              <a:ext uri="{FF2B5EF4-FFF2-40B4-BE49-F238E27FC236}">
                <a16:creationId xmlns:a16="http://schemas.microsoft.com/office/drawing/2014/main" id="{F1544FB6-9228-1D25-8D2E-49320B6516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994" b="24552"/>
          <a:stretch/>
        </p:blipFill>
        <p:spPr>
          <a:xfrm>
            <a:off x="7791869" y="179533"/>
            <a:ext cx="1637462" cy="681037"/>
          </a:xfrm>
          <a:prstGeom prst="rect">
            <a:avLst/>
          </a:prstGeom>
        </p:spPr>
      </p:pic>
      <p:sp>
        <p:nvSpPr>
          <p:cNvPr id="2" name="Title 1">
            <a:extLst>
              <a:ext uri="{FF2B5EF4-FFF2-40B4-BE49-F238E27FC236}">
                <a16:creationId xmlns:a16="http://schemas.microsoft.com/office/drawing/2014/main" id="{42573678-E26D-2C7E-25E8-AB0F6DC7A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DF6117-5DA8-0227-058C-7A3BC4A18E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4CDEBB-DCC0-7F31-A166-677298AFC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D6E2A7-0BCF-2C42-62F0-4B4D445B3FC1}"/>
              </a:ext>
            </a:extLst>
          </p:cNvPr>
          <p:cNvSpPr>
            <a:spLocks noGrp="1"/>
          </p:cNvSpPr>
          <p:nvPr>
            <p:ph type="dt" sz="half" idx="10"/>
          </p:nvPr>
        </p:nvSpPr>
        <p:spPr/>
        <p:txBody>
          <a:bodyPr/>
          <a:lstStyle/>
          <a:p>
            <a:fld id="{19030C3D-CC56-4053-9DE2-668406C174E6}" type="datetimeFigureOut">
              <a:rPr lang="en-US" smtClean="0"/>
              <a:t>3/12/2023</a:t>
            </a:fld>
            <a:endParaRPr lang="en-US"/>
          </a:p>
        </p:txBody>
      </p:sp>
      <p:sp>
        <p:nvSpPr>
          <p:cNvPr id="6" name="Footer Placeholder 5">
            <a:extLst>
              <a:ext uri="{FF2B5EF4-FFF2-40B4-BE49-F238E27FC236}">
                <a16:creationId xmlns:a16="http://schemas.microsoft.com/office/drawing/2014/main" id="{22788E1B-7314-3209-F55A-204AD8DD79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27C40-B0D4-02F0-900E-FD93077C7E71}"/>
              </a:ext>
            </a:extLst>
          </p:cNvPr>
          <p:cNvSpPr>
            <a:spLocks noGrp="1"/>
          </p:cNvSpPr>
          <p:nvPr>
            <p:ph type="sldNum" sz="quarter" idx="12"/>
          </p:nvPr>
        </p:nvSpPr>
        <p:spPr/>
        <p:txBody>
          <a:bodyPr/>
          <a:lstStyle/>
          <a:p>
            <a:fld id="{64752476-8506-433B-A15E-3E46E0AC8431}" type="slidenum">
              <a:rPr lang="en-US" smtClean="0"/>
              <a:t>‹#›</a:t>
            </a:fld>
            <a:endParaRPr lang="en-US"/>
          </a:p>
        </p:txBody>
      </p:sp>
    </p:spTree>
    <p:extLst>
      <p:ext uri="{BB962C8B-B14F-4D97-AF65-F5344CB8AC3E}">
        <p14:creationId xmlns:p14="http://schemas.microsoft.com/office/powerpoint/2010/main" val="391699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7AEC33-A744-F72A-1044-529D9EDDB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67D638-71F3-04B1-4A09-EBF44CB3E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C0AFE-85A0-ABBA-1CAC-33AD5EF4E9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30C3D-CC56-4053-9DE2-668406C174E6}" type="datetimeFigureOut">
              <a:rPr lang="en-US" smtClean="0"/>
              <a:t>3/12/2023</a:t>
            </a:fld>
            <a:endParaRPr lang="en-US"/>
          </a:p>
        </p:txBody>
      </p:sp>
      <p:sp>
        <p:nvSpPr>
          <p:cNvPr id="5" name="Footer Placeholder 4">
            <a:extLst>
              <a:ext uri="{FF2B5EF4-FFF2-40B4-BE49-F238E27FC236}">
                <a16:creationId xmlns:a16="http://schemas.microsoft.com/office/drawing/2014/main" id="{5C3409AD-C0E4-5773-E428-AD8AB294C7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B7FD0B-1642-7F06-CB54-514F37E70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52476-8506-433B-A15E-3E46E0AC8431}" type="slidenum">
              <a:rPr lang="en-US" smtClean="0"/>
              <a:t>‹#›</a:t>
            </a:fld>
            <a:endParaRPr lang="en-US"/>
          </a:p>
        </p:txBody>
      </p:sp>
    </p:spTree>
    <p:extLst>
      <p:ext uri="{BB962C8B-B14F-4D97-AF65-F5344CB8AC3E}">
        <p14:creationId xmlns:p14="http://schemas.microsoft.com/office/powerpoint/2010/main" val="3873879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costumeinventory.com"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94FF-969F-7E87-4053-83BC18D299BE}"/>
              </a:ext>
            </a:extLst>
          </p:cNvPr>
          <p:cNvSpPr>
            <a:spLocks noGrp="1"/>
          </p:cNvSpPr>
          <p:nvPr>
            <p:ph type="ctrTitle"/>
          </p:nvPr>
        </p:nvSpPr>
        <p:spPr/>
        <p:txBody>
          <a:bodyPr>
            <a:normAutofit fontScale="90000"/>
          </a:bodyPr>
          <a:lstStyle/>
          <a:p>
            <a:r>
              <a:rPr lang="en-US" b="1" dirty="0">
                <a:latin typeface="Roboto Slab" pitchFamily="2" charset="0"/>
                <a:ea typeface="Roboto Slab" pitchFamily="2" charset="0"/>
              </a:rPr>
              <a:t>If you can’t find it, what will you use on stage???</a:t>
            </a:r>
            <a:endParaRPr lang="en-US" dirty="0"/>
          </a:p>
        </p:txBody>
      </p:sp>
      <p:sp>
        <p:nvSpPr>
          <p:cNvPr id="3" name="Subtitle 2">
            <a:extLst>
              <a:ext uri="{FF2B5EF4-FFF2-40B4-BE49-F238E27FC236}">
                <a16:creationId xmlns:a16="http://schemas.microsoft.com/office/drawing/2014/main" id="{4465B77C-4B77-A4E8-D4C8-32C29DC660D1}"/>
              </a:ext>
            </a:extLst>
          </p:cNvPr>
          <p:cNvSpPr>
            <a:spLocks noGrp="1"/>
          </p:cNvSpPr>
          <p:nvPr>
            <p:ph type="subTitle" idx="1"/>
          </p:nvPr>
        </p:nvSpPr>
        <p:spPr>
          <a:xfrm>
            <a:off x="149491" y="3248509"/>
            <a:ext cx="3284621" cy="2365112"/>
          </a:xfrm>
        </p:spPr>
        <p:txBody>
          <a:bodyPr>
            <a:normAutofit fontScale="55000" lnSpcReduction="20000"/>
          </a:bodyPr>
          <a:lstStyle/>
          <a:p>
            <a:r>
              <a:rPr lang="en-US" sz="4000" b="1" dirty="0">
                <a:latin typeface="+mj-lt"/>
              </a:rPr>
              <a:t>Learn how an inventory system can help you get the show on stage.</a:t>
            </a:r>
          </a:p>
          <a:p>
            <a:endParaRPr lang="en-US" dirty="0"/>
          </a:p>
          <a:p>
            <a:pPr>
              <a:lnSpc>
                <a:spcPct val="120000"/>
              </a:lnSpc>
            </a:pPr>
            <a:r>
              <a:rPr lang="en-US" dirty="0"/>
              <a:t>Presentation by </a:t>
            </a:r>
            <a:br>
              <a:rPr lang="en-US" dirty="0"/>
            </a:br>
            <a:r>
              <a:rPr lang="en-US" dirty="0"/>
              <a:t>Margaret Messick</a:t>
            </a:r>
            <a:br>
              <a:rPr lang="en-US" dirty="0"/>
            </a:br>
            <a:r>
              <a:rPr lang="en-US" dirty="0"/>
              <a:t>Costume Inventory Resources</a:t>
            </a:r>
            <a:br>
              <a:rPr lang="en-US" dirty="0"/>
            </a:br>
            <a:r>
              <a:rPr lang="en-US" dirty="0"/>
              <a:t>www.costumeinventory.com</a:t>
            </a:r>
          </a:p>
          <a:p>
            <a:endParaRPr lang="en-US" dirty="0"/>
          </a:p>
        </p:txBody>
      </p:sp>
    </p:spTree>
    <p:extLst>
      <p:ext uri="{BB962C8B-B14F-4D97-AF65-F5344CB8AC3E}">
        <p14:creationId xmlns:p14="http://schemas.microsoft.com/office/powerpoint/2010/main" val="133584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79EA-2B26-8DA1-E6A8-D01AC94A2DA9}"/>
              </a:ext>
            </a:extLst>
          </p:cNvPr>
          <p:cNvSpPr>
            <a:spLocks noGrp="1"/>
          </p:cNvSpPr>
          <p:nvPr>
            <p:ph type="title"/>
          </p:nvPr>
        </p:nvSpPr>
        <p:spPr>
          <a:xfrm>
            <a:off x="838200" y="211678"/>
            <a:ext cx="10515600" cy="1027447"/>
          </a:xfrm>
        </p:spPr>
        <p:txBody>
          <a:bodyPr>
            <a:normAutofit/>
          </a:bodyPr>
          <a:lstStyle/>
          <a:p>
            <a:r>
              <a:rPr lang="en-US" sz="4800" b="1" i="1" dirty="0">
                <a:solidFill>
                  <a:schemeClr val="bg2">
                    <a:lumMod val="25000"/>
                  </a:schemeClr>
                </a:solidFill>
                <a:latin typeface="Segoe UI Semibold" panose="020B0702040204020203" pitchFamily="34" charset="0"/>
                <a:cs typeface="Segoe UI Semibold" panose="020B0702040204020203" pitchFamily="34" charset="0"/>
              </a:rPr>
              <a:t>Skills for students to learn</a:t>
            </a:r>
            <a:endParaRPr lang="en-US" sz="4800"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3" name="TextBox 2">
            <a:extLst>
              <a:ext uri="{FF2B5EF4-FFF2-40B4-BE49-F238E27FC236}">
                <a16:creationId xmlns:a16="http://schemas.microsoft.com/office/drawing/2014/main" id="{97106C9F-E7E4-823A-3126-A61FE975EACF}"/>
              </a:ext>
            </a:extLst>
          </p:cNvPr>
          <p:cNvSpPr txBox="1"/>
          <p:nvPr/>
        </p:nvSpPr>
        <p:spPr>
          <a:xfrm>
            <a:off x="3597662" y="1400961"/>
            <a:ext cx="5440079" cy="3139321"/>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sz="2400" dirty="0">
                <a:solidFill>
                  <a:schemeClr val="bg2">
                    <a:lumMod val="25000"/>
                  </a:schemeClr>
                </a:solidFill>
                <a:latin typeface="Segoe UI" panose="020B0502040204020203" pitchFamily="34" charset="0"/>
                <a:cs typeface="Segoe UI" panose="020B0502040204020203" pitchFamily="34" charset="0"/>
              </a:rPr>
              <a:t>Computer Skills</a:t>
            </a:r>
          </a:p>
          <a:p>
            <a:pPr marL="342900" indent="-342900">
              <a:lnSpc>
                <a:spcPct val="150000"/>
              </a:lnSpc>
              <a:buFont typeface="Arial" panose="020B0604020202020204" pitchFamily="34" charset="0"/>
              <a:buChar char="•"/>
            </a:pPr>
            <a:r>
              <a:rPr lang="en-US" sz="2400" dirty="0">
                <a:solidFill>
                  <a:schemeClr val="bg2">
                    <a:lumMod val="25000"/>
                  </a:schemeClr>
                </a:solidFill>
                <a:latin typeface="Segoe UI" panose="020B0502040204020203" pitchFamily="34" charset="0"/>
                <a:cs typeface="Segoe UI" panose="020B0502040204020203" pitchFamily="34" charset="0"/>
              </a:rPr>
              <a:t>Costume and Props/Sets knowledge</a:t>
            </a:r>
          </a:p>
          <a:p>
            <a:pPr marL="342900" indent="-342900">
              <a:lnSpc>
                <a:spcPct val="150000"/>
              </a:lnSpc>
              <a:buFont typeface="Arial" panose="020B0604020202020204" pitchFamily="34" charset="0"/>
              <a:buChar char="•"/>
            </a:pPr>
            <a:r>
              <a:rPr lang="en-US" sz="2400" dirty="0">
                <a:solidFill>
                  <a:schemeClr val="bg2">
                    <a:lumMod val="25000"/>
                  </a:schemeClr>
                </a:solidFill>
                <a:latin typeface="Segoe UI" panose="020B0502040204020203" pitchFamily="34" charset="0"/>
                <a:cs typeface="Segoe UI" panose="020B0502040204020203" pitchFamily="34" charset="0"/>
              </a:rPr>
              <a:t>Inventory management </a:t>
            </a:r>
          </a:p>
          <a:p>
            <a:pPr marL="342900" indent="-342900">
              <a:lnSpc>
                <a:spcPct val="150000"/>
              </a:lnSpc>
              <a:buFont typeface="Arial" panose="020B0604020202020204" pitchFamily="34" charset="0"/>
              <a:buChar char="•"/>
            </a:pPr>
            <a:r>
              <a:rPr lang="en-US" sz="2400" dirty="0">
                <a:solidFill>
                  <a:schemeClr val="bg2">
                    <a:lumMod val="25000"/>
                  </a:schemeClr>
                </a:solidFill>
                <a:latin typeface="Segoe UI" panose="020B0502040204020203" pitchFamily="34" charset="0"/>
                <a:cs typeface="Segoe UI" panose="020B0502040204020203" pitchFamily="34" charset="0"/>
              </a:rPr>
              <a:t>Customer relations</a:t>
            </a:r>
          </a:p>
          <a:p>
            <a:pPr marL="342900" indent="-342900">
              <a:lnSpc>
                <a:spcPct val="150000"/>
              </a:lnSpc>
              <a:buFont typeface="Arial" panose="020B0604020202020204" pitchFamily="34" charset="0"/>
              <a:buChar char="•"/>
            </a:pPr>
            <a:r>
              <a:rPr lang="en-US" sz="2400" dirty="0">
                <a:solidFill>
                  <a:schemeClr val="bg2">
                    <a:lumMod val="25000"/>
                  </a:schemeClr>
                </a:solidFill>
                <a:latin typeface="Segoe UI" panose="020B0502040204020203" pitchFamily="34" charset="0"/>
                <a:cs typeface="Segoe UI" panose="020B0502040204020203" pitchFamily="34" charset="0"/>
              </a:rPr>
              <a:t>Photography</a:t>
            </a:r>
          </a:p>
          <a:p>
            <a:endParaRPr lang="en-US" dirty="0"/>
          </a:p>
        </p:txBody>
      </p:sp>
      <p:pic>
        <p:nvPicPr>
          <p:cNvPr id="4" name="Picture 3">
            <a:extLst>
              <a:ext uri="{FF2B5EF4-FFF2-40B4-BE49-F238E27FC236}">
                <a16:creationId xmlns:a16="http://schemas.microsoft.com/office/drawing/2014/main" id="{6FFA471B-F0AD-7FCA-39C2-315EAE125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48" y="1484784"/>
            <a:ext cx="2262452" cy="1929512"/>
          </a:xfrm>
          <a:prstGeom prst="rect">
            <a:avLst/>
          </a:prstGeom>
        </p:spPr>
      </p:pic>
      <p:pic>
        <p:nvPicPr>
          <p:cNvPr id="5" name="Picture 4">
            <a:extLst>
              <a:ext uri="{FF2B5EF4-FFF2-40B4-BE49-F238E27FC236}">
                <a16:creationId xmlns:a16="http://schemas.microsoft.com/office/drawing/2014/main" id="{A82E84A0-4B64-9C42-E833-8E003324B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037426"/>
            <a:ext cx="2490691" cy="1335790"/>
          </a:xfrm>
          <a:prstGeom prst="rect">
            <a:avLst/>
          </a:prstGeom>
        </p:spPr>
      </p:pic>
      <p:pic>
        <p:nvPicPr>
          <p:cNvPr id="6" name="Picture 5">
            <a:extLst>
              <a:ext uri="{FF2B5EF4-FFF2-40B4-BE49-F238E27FC236}">
                <a16:creationId xmlns:a16="http://schemas.microsoft.com/office/drawing/2014/main" id="{F4172EAA-7F77-8A65-4573-48CE29777F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1785" y="3628370"/>
            <a:ext cx="2880829" cy="2470311"/>
          </a:xfrm>
          <a:prstGeom prst="rect">
            <a:avLst/>
          </a:prstGeom>
          <a:ln>
            <a:solidFill>
              <a:srgbClr val="9A0000"/>
            </a:solidFill>
          </a:ln>
        </p:spPr>
      </p:pic>
      <p:sp>
        <p:nvSpPr>
          <p:cNvPr id="7" name="TextBox 6">
            <a:extLst>
              <a:ext uri="{FF2B5EF4-FFF2-40B4-BE49-F238E27FC236}">
                <a16:creationId xmlns:a16="http://schemas.microsoft.com/office/drawing/2014/main" id="{7820C402-F0A2-D5C4-1B2A-663361FF42D5}"/>
              </a:ext>
            </a:extLst>
          </p:cNvPr>
          <p:cNvSpPr txBox="1"/>
          <p:nvPr/>
        </p:nvSpPr>
        <p:spPr>
          <a:xfrm>
            <a:off x="8847355" y="3229630"/>
            <a:ext cx="2745259" cy="369332"/>
          </a:xfrm>
          <a:prstGeom prst="rect">
            <a:avLst/>
          </a:prstGeom>
          <a:noFill/>
        </p:spPr>
        <p:txBody>
          <a:bodyPr wrap="square" rtlCol="0">
            <a:spAutoFit/>
          </a:bodyPr>
          <a:lstStyle/>
          <a:p>
            <a:r>
              <a:rPr lang="en-US" dirty="0">
                <a:solidFill>
                  <a:schemeClr val="bg2">
                    <a:lumMod val="25000"/>
                  </a:schemeClr>
                </a:solidFill>
                <a:latin typeface="Segoe UI" panose="020B0502040204020203" pitchFamily="34" charset="0"/>
                <a:cs typeface="Segoe UI" panose="020B0502040204020203" pitchFamily="34" charset="0"/>
              </a:rPr>
              <a:t>Set up a Photo Station</a:t>
            </a:r>
          </a:p>
        </p:txBody>
      </p:sp>
    </p:spTree>
    <p:extLst>
      <p:ext uri="{BB962C8B-B14F-4D97-AF65-F5344CB8AC3E}">
        <p14:creationId xmlns:p14="http://schemas.microsoft.com/office/powerpoint/2010/main" val="1694722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10961-7D3D-5F1A-4AAC-93F9EDB7F5C0}"/>
              </a:ext>
            </a:extLst>
          </p:cNvPr>
          <p:cNvSpPr>
            <a:spLocks noGrp="1"/>
          </p:cNvSpPr>
          <p:nvPr>
            <p:ph type="title"/>
          </p:nvPr>
        </p:nvSpPr>
        <p:spPr>
          <a:xfrm>
            <a:off x="838200" y="176310"/>
            <a:ext cx="10515600" cy="1325563"/>
          </a:xfrm>
        </p:spPr>
        <p:txBody>
          <a:bodyPr/>
          <a:lstStyle/>
          <a:p>
            <a:r>
              <a:rPr lang="en-US" b="1" dirty="0">
                <a:solidFill>
                  <a:schemeClr val="bg2">
                    <a:lumMod val="25000"/>
                  </a:schemeClr>
                </a:solidFill>
                <a:latin typeface="Segoe UI Semibold" panose="020B0702040204020203" pitchFamily="34" charset="0"/>
                <a:cs typeface="Segoe UI Semibold" panose="020B0702040204020203" pitchFamily="34" charset="0"/>
              </a:rPr>
              <a:t>The Inventory Database Project Plan</a:t>
            </a:r>
            <a:endParaRPr lang="en-US"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3" name="TextBox 2">
            <a:extLst>
              <a:ext uri="{FF2B5EF4-FFF2-40B4-BE49-F238E27FC236}">
                <a16:creationId xmlns:a16="http://schemas.microsoft.com/office/drawing/2014/main" id="{4AF5D78C-F4F5-5FDA-DEA2-5EA8AE917DF4}"/>
              </a:ext>
            </a:extLst>
          </p:cNvPr>
          <p:cNvSpPr txBox="1"/>
          <p:nvPr/>
        </p:nvSpPr>
        <p:spPr>
          <a:xfrm>
            <a:off x="1266738" y="1667570"/>
            <a:ext cx="6023295" cy="3693319"/>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People</a:t>
            </a:r>
          </a:p>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Inventory Tags &amp; Labels</a:t>
            </a:r>
          </a:p>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Storage Facilities</a:t>
            </a:r>
          </a:p>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Budget</a:t>
            </a:r>
          </a:p>
          <a:p>
            <a:endParaRPr lang="en-US" dirty="0"/>
          </a:p>
        </p:txBody>
      </p:sp>
      <p:pic>
        <p:nvPicPr>
          <p:cNvPr id="4" name="Content Placeholder 3">
            <a:extLst>
              <a:ext uri="{FF2B5EF4-FFF2-40B4-BE49-F238E27FC236}">
                <a16:creationId xmlns:a16="http://schemas.microsoft.com/office/drawing/2014/main" id="{F90F2CE4-5850-F3FC-1E1B-4F804264C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198" y="1667570"/>
            <a:ext cx="4351338" cy="4351338"/>
          </a:xfrm>
          <a:prstGeom prst="rect">
            <a:avLst/>
          </a:prstGeom>
        </p:spPr>
      </p:pic>
    </p:spTree>
    <p:extLst>
      <p:ext uri="{BB962C8B-B14F-4D97-AF65-F5344CB8AC3E}">
        <p14:creationId xmlns:p14="http://schemas.microsoft.com/office/powerpoint/2010/main" val="1210461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1C12-1C9F-C2B5-CAC7-234047B0E7B8}"/>
              </a:ext>
            </a:extLst>
          </p:cNvPr>
          <p:cNvSpPr>
            <a:spLocks noGrp="1"/>
          </p:cNvSpPr>
          <p:nvPr>
            <p:ph type="title"/>
          </p:nvPr>
        </p:nvSpPr>
        <p:spPr/>
        <p:txBody>
          <a:bodyPr>
            <a:normAutofit fontScale="90000"/>
          </a:bodyPr>
          <a:lstStyle/>
          <a:p>
            <a:r>
              <a:rPr lang="en-US" b="1" dirty="0">
                <a:solidFill>
                  <a:schemeClr val="bg2">
                    <a:lumMod val="25000"/>
                  </a:schemeClr>
                </a:solidFill>
                <a:latin typeface="Segoe UI Semibold" panose="020B0702040204020203" pitchFamily="34" charset="0"/>
                <a:cs typeface="Segoe UI Semibold" panose="020B0702040204020203" pitchFamily="34" charset="0"/>
              </a:rPr>
              <a:t>As you create your plan and proposal - think of each of these areas:</a:t>
            </a:r>
            <a:br>
              <a:rPr lang="en-US" b="1" dirty="0"/>
            </a:br>
            <a:endParaRPr lang="en-US" dirty="0"/>
          </a:p>
        </p:txBody>
      </p:sp>
      <p:sp>
        <p:nvSpPr>
          <p:cNvPr id="3" name="TextBox 2">
            <a:extLst>
              <a:ext uri="{FF2B5EF4-FFF2-40B4-BE49-F238E27FC236}">
                <a16:creationId xmlns:a16="http://schemas.microsoft.com/office/drawing/2014/main" id="{CB393AB5-8BB6-1FBE-9B99-4D6460A88415}"/>
              </a:ext>
            </a:extLst>
          </p:cNvPr>
          <p:cNvSpPr txBox="1"/>
          <p:nvPr/>
        </p:nvSpPr>
        <p:spPr>
          <a:xfrm>
            <a:off x="981512" y="1690688"/>
            <a:ext cx="9748007" cy="4396588"/>
          </a:xfrm>
          <a:prstGeom prst="rect">
            <a:avLst/>
          </a:prstGeom>
          <a:noFill/>
        </p:spPr>
        <p:txBody>
          <a:bodyPr wrap="square" rtlCol="0">
            <a:spAutoFit/>
          </a:bodyPr>
          <a:lstStyle/>
          <a:p>
            <a:pPr marL="0" indent="0">
              <a:buNone/>
            </a:pPr>
            <a:r>
              <a:rPr lang="en-US" sz="3200" dirty="0"/>
              <a:t>❖</a:t>
            </a:r>
            <a:r>
              <a:rPr lang="en-US" sz="3200" dirty="0">
                <a:latin typeface="Segoe UI" panose="020B0502040204020203" pitchFamily="34" charset="0"/>
                <a:cs typeface="Segoe UI" panose="020B0502040204020203" pitchFamily="34" charset="0"/>
              </a:rPr>
              <a:t>	</a:t>
            </a:r>
            <a:r>
              <a:rPr lang="en-US" sz="3200" b="1" dirty="0">
                <a:latin typeface="Segoe UI" panose="020B0502040204020203" pitchFamily="34" charset="0"/>
                <a:cs typeface="Segoe UI" panose="020B0502040204020203" pitchFamily="34" charset="0"/>
              </a:rPr>
              <a:t>People</a:t>
            </a:r>
          </a:p>
          <a:p>
            <a:pPr marL="0" indent="0">
              <a:lnSpc>
                <a:spcPct val="120000"/>
              </a:lnSpc>
              <a:buNone/>
            </a:pPr>
            <a:r>
              <a:rPr lang="en-US" sz="1800" dirty="0">
                <a:latin typeface="Segoe UI" panose="020B0502040204020203" pitchFamily="34" charset="0"/>
                <a:cs typeface="Segoe UI" panose="020B0502040204020203" pitchFamily="34" charset="0"/>
              </a:rPr>
              <a:t>People are the most important part of the plan.  Who is in charge?  What staff, volunteers, or students are available?  How much time can they commit to the project?  When are they available?  How much training will they need?  Who in the organization has to approve the project?  What do you need to convince them to allocate the funds and resources?</a:t>
            </a:r>
          </a:p>
          <a:p>
            <a:pPr marL="0" indent="0">
              <a:buNone/>
            </a:pPr>
            <a:r>
              <a:rPr lang="en-US" dirty="0">
                <a:latin typeface="Segoe UI" panose="020B0502040204020203" pitchFamily="34" charset="0"/>
                <a:cs typeface="Segoe UI" panose="020B0502040204020203" pitchFamily="34" charset="0"/>
              </a:rPr>
              <a:t>					</a:t>
            </a:r>
          </a:p>
          <a:p>
            <a:pPr marL="0" indent="0">
              <a:buNone/>
            </a:pPr>
            <a:r>
              <a:rPr lang="en-US" sz="3200" dirty="0">
                <a:latin typeface="Segoe UI" panose="020B0502040204020203" pitchFamily="34" charset="0"/>
                <a:cs typeface="Segoe UI" panose="020B0502040204020203" pitchFamily="34" charset="0"/>
              </a:rPr>
              <a:t>❖	</a:t>
            </a:r>
            <a:r>
              <a:rPr lang="en-US" sz="3200" b="1" dirty="0">
                <a:latin typeface="Segoe UI" panose="020B0502040204020203" pitchFamily="34" charset="0"/>
                <a:cs typeface="Segoe UI" panose="020B0502040204020203" pitchFamily="34" charset="0"/>
              </a:rPr>
              <a:t>Software</a:t>
            </a:r>
            <a:r>
              <a:rPr lang="en-US" sz="3200"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					</a:t>
            </a:r>
          </a:p>
          <a:p>
            <a:pPr marL="0" indent="0">
              <a:buNone/>
            </a:pPr>
            <a:endParaRPr lang="en-US" dirty="0">
              <a:latin typeface="Segoe UI" panose="020B0502040204020203" pitchFamily="34" charset="0"/>
              <a:cs typeface="Segoe UI" panose="020B0502040204020203" pitchFamily="34" charset="0"/>
            </a:endParaRPr>
          </a:p>
          <a:p>
            <a:pPr marL="0" indent="0">
              <a:lnSpc>
                <a:spcPct val="120000"/>
              </a:lnSpc>
              <a:buNone/>
            </a:pPr>
            <a:r>
              <a:rPr lang="en-US" sz="1800" dirty="0">
                <a:latin typeface="Segoe UI" panose="020B0502040204020203" pitchFamily="34" charset="0"/>
                <a:cs typeface="Segoe UI" panose="020B0502040204020203" pitchFamily="34" charset="0"/>
              </a:rPr>
              <a:t>How will you store your records?  In a Database or Spreadsheet?  What functions do you want in the software?  Do you want to include photos?  Who do you want to have access to the data?  How much control do you want to have?	</a:t>
            </a:r>
          </a:p>
          <a:p>
            <a:pPr marL="0" indent="0">
              <a:buNone/>
            </a:pPr>
            <a:endParaRPr lang="en-US" sz="105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136326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915C-E605-6EDE-CAEC-9BA69FD88C76}"/>
              </a:ext>
            </a:extLst>
          </p:cNvPr>
          <p:cNvSpPr>
            <a:spLocks noGrp="1"/>
          </p:cNvSpPr>
          <p:nvPr>
            <p:ph type="title"/>
          </p:nvPr>
        </p:nvSpPr>
        <p:spPr>
          <a:xfrm>
            <a:off x="838200" y="591629"/>
            <a:ext cx="10515600" cy="557664"/>
          </a:xfrm>
        </p:spPr>
        <p:txBody>
          <a:bodyPr>
            <a:normAutofit fontScale="90000"/>
          </a:bodyPr>
          <a:lstStyle/>
          <a:p>
            <a:r>
              <a:rPr lang="en-US" sz="3600" dirty="0">
                <a:solidFill>
                  <a:schemeClr val="bg2">
                    <a:lumMod val="25000"/>
                  </a:schemeClr>
                </a:solidFill>
                <a:latin typeface="Segoe UI Semibold" panose="020B0702040204020203" pitchFamily="34" charset="0"/>
                <a:cs typeface="Segoe UI Semibold" panose="020B0702040204020203" pitchFamily="34" charset="0"/>
              </a:rPr>
              <a:t>Your plan, continued…</a:t>
            </a:r>
            <a:br>
              <a:rPr lang="en-US" sz="4400" dirty="0">
                <a:solidFill>
                  <a:srgbClr val="8F0B76"/>
                </a:solidFill>
              </a:rPr>
            </a:br>
            <a:endParaRPr lang="en-US" dirty="0"/>
          </a:p>
        </p:txBody>
      </p:sp>
      <p:sp>
        <p:nvSpPr>
          <p:cNvPr id="3" name="TextBox 2">
            <a:extLst>
              <a:ext uri="{FF2B5EF4-FFF2-40B4-BE49-F238E27FC236}">
                <a16:creationId xmlns:a16="http://schemas.microsoft.com/office/drawing/2014/main" id="{41184EAA-E19C-8A93-5897-F8B92E7553AA}"/>
              </a:ext>
            </a:extLst>
          </p:cNvPr>
          <p:cNvSpPr txBox="1"/>
          <p:nvPr/>
        </p:nvSpPr>
        <p:spPr>
          <a:xfrm>
            <a:off x="1795244" y="1149293"/>
            <a:ext cx="9739618" cy="5109091"/>
          </a:xfrm>
          <a:prstGeom prst="rect">
            <a:avLst/>
          </a:prstGeom>
          <a:noFill/>
        </p:spPr>
        <p:txBody>
          <a:bodyPr wrap="square" rtlCol="0">
            <a:spAutoFit/>
          </a:bodyPr>
          <a:lstStyle/>
          <a:p>
            <a:pPr marL="0" indent="0">
              <a:buNone/>
            </a:pPr>
            <a:r>
              <a:rPr lang="en-US" dirty="0">
                <a:latin typeface="Segoe UI" panose="020B0502040204020203" pitchFamily="34" charset="0"/>
                <a:cs typeface="Segoe UI" panose="020B0502040204020203" pitchFamily="34" charset="0"/>
              </a:rPr>
              <a:t>❖  </a:t>
            </a:r>
            <a:r>
              <a:rPr lang="en-US" sz="2800" b="1" dirty="0">
                <a:latin typeface="Segoe UI" panose="020B0502040204020203" pitchFamily="34" charset="0"/>
                <a:cs typeface="Segoe UI" panose="020B0502040204020203" pitchFamily="34" charset="0"/>
              </a:rPr>
              <a:t>Identifying Tags / Labels</a:t>
            </a:r>
            <a:endParaRPr lang="en-US" sz="2800" dirty="0">
              <a:latin typeface="Segoe UI" panose="020B0502040204020203" pitchFamily="34" charset="0"/>
              <a:cs typeface="Segoe UI" panose="020B0502040204020203" pitchFamily="34" charset="0"/>
            </a:endParaRPr>
          </a:p>
          <a:p>
            <a:pPr marL="0" indent="0">
              <a:buNone/>
            </a:pPr>
            <a:r>
              <a:rPr lang="en-US" dirty="0">
                <a:latin typeface="Segoe UI" panose="020B0502040204020203" pitchFamily="34" charset="0"/>
                <a:cs typeface="Segoe UI" panose="020B0502040204020203" pitchFamily="34" charset="0"/>
              </a:rPr>
              <a:t>										</a:t>
            </a:r>
          </a:p>
          <a:p>
            <a:pPr marL="0" indent="0">
              <a:lnSpc>
                <a:spcPct val="120000"/>
              </a:lnSpc>
              <a:buNone/>
            </a:pPr>
            <a:r>
              <a:rPr lang="en-US" dirty="0">
                <a:latin typeface="Segoe UI" panose="020B0502040204020203" pitchFamily="34" charset="0"/>
                <a:cs typeface="Segoe UI" panose="020B0502040204020203" pitchFamily="34" charset="0"/>
              </a:rPr>
              <a:t>Identifying tags for costumes and labels for props, accessories, shoes, and equipment are needed to track each item.  What kind and how many of each kind do you need?  What numbering system do you want to use - sequential numbers or letter and numbers combined? Do you want barcodes?  Do you have the tools to apply tags to garments (small iron, sewing machine) ?</a:t>
            </a:r>
          </a:p>
          <a:p>
            <a:pPr marL="0" indent="0">
              <a:lnSpc>
                <a:spcPct val="120000"/>
              </a:lnSpc>
              <a:buNone/>
            </a:pPr>
            <a:endParaRPr lang="en-US" dirty="0">
              <a:latin typeface="Segoe UI" panose="020B0502040204020203" pitchFamily="34" charset="0"/>
              <a:cs typeface="Segoe UI" panose="020B0502040204020203" pitchFamily="34" charset="0"/>
            </a:endParaRPr>
          </a:p>
          <a:p>
            <a:pPr marL="0" indent="0">
              <a:buNone/>
            </a:pPr>
            <a:r>
              <a:rPr lang="en-US" dirty="0">
                <a:latin typeface="Segoe UI" panose="020B0502040204020203" pitchFamily="34" charset="0"/>
                <a:cs typeface="Segoe UI" panose="020B0502040204020203" pitchFamily="34" charset="0"/>
              </a:rPr>
              <a:t>❖  </a:t>
            </a:r>
            <a:r>
              <a:rPr lang="en-US" sz="2800" b="1" dirty="0">
                <a:latin typeface="Segoe UI" panose="020B0502040204020203" pitchFamily="34" charset="0"/>
                <a:cs typeface="Segoe UI" panose="020B0502040204020203" pitchFamily="34" charset="0"/>
              </a:rPr>
              <a:t>Computer Equipment</a:t>
            </a:r>
            <a:r>
              <a:rPr lang="en-US" dirty="0">
                <a:latin typeface="Segoe UI" panose="020B0502040204020203" pitchFamily="34" charset="0"/>
                <a:cs typeface="Segoe UI" panose="020B0502040204020203" pitchFamily="34" charset="0"/>
              </a:rPr>
              <a:t>			</a:t>
            </a:r>
          </a:p>
          <a:p>
            <a:pPr marL="0" indent="0">
              <a:lnSpc>
                <a:spcPct val="120000"/>
              </a:lnSpc>
              <a:buNone/>
            </a:pPr>
            <a:r>
              <a:rPr lang="en-US" dirty="0">
                <a:latin typeface="Segoe UI" panose="020B0502040204020203" pitchFamily="34" charset="0"/>
                <a:cs typeface="Segoe UI" panose="020B0502040204020203" pitchFamily="34" charset="0"/>
              </a:rPr>
              <a:t>PC or Mac or In-the-Cloud??  Do you want to share it on a network? Do you need access from multiple devices and locations?  How much IT support do you have (try to be realistic) ? Can you get more IT support if you need it?   If your tags have barcodes you will need a scanner for each computer.  What kind of barcode scanner do you want?  </a:t>
            </a:r>
          </a:p>
          <a:p>
            <a:pPr marL="0" indent="0">
              <a:buNone/>
            </a:pPr>
            <a:r>
              <a:rPr lang="en-US" dirty="0"/>
              <a:t>	</a:t>
            </a:r>
          </a:p>
          <a:p>
            <a:endParaRPr lang="en-US" dirty="0"/>
          </a:p>
        </p:txBody>
      </p:sp>
      <p:pic>
        <p:nvPicPr>
          <p:cNvPr id="4" name="Picture 3">
            <a:extLst>
              <a:ext uri="{FF2B5EF4-FFF2-40B4-BE49-F238E27FC236}">
                <a16:creationId xmlns:a16="http://schemas.microsoft.com/office/drawing/2014/main" id="{64C5DD1B-A051-7DEB-B630-156BFDA41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77" y="3785796"/>
            <a:ext cx="1637767" cy="1396755"/>
          </a:xfrm>
          <a:prstGeom prst="rect">
            <a:avLst/>
          </a:prstGeom>
        </p:spPr>
      </p:pic>
      <p:pic>
        <p:nvPicPr>
          <p:cNvPr id="8" name="Picture 7" descr="Text, letter&#10;&#10;Description automatically generated">
            <a:extLst>
              <a:ext uri="{FF2B5EF4-FFF2-40B4-BE49-F238E27FC236}">
                <a16:creationId xmlns:a16="http://schemas.microsoft.com/office/drawing/2014/main" id="{4D5AB833-FEF8-AF3B-29B8-EA44B2D34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97818">
            <a:off x="9580528" y="400732"/>
            <a:ext cx="1802326" cy="1207650"/>
          </a:xfrm>
          <a:prstGeom prst="rect">
            <a:avLst/>
          </a:prstGeom>
        </p:spPr>
      </p:pic>
    </p:spTree>
    <p:extLst>
      <p:ext uri="{BB962C8B-B14F-4D97-AF65-F5344CB8AC3E}">
        <p14:creationId xmlns:p14="http://schemas.microsoft.com/office/powerpoint/2010/main" val="198997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F00E-C6BC-D7C2-941D-D147306DD509}"/>
              </a:ext>
            </a:extLst>
          </p:cNvPr>
          <p:cNvSpPr>
            <a:spLocks noGrp="1"/>
          </p:cNvSpPr>
          <p:nvPr>
            <p:ph type="title"/>
          </p:nvPr>
        </p:nvSpPr>
        <p:spPr>
          <a:xfrm>
            <a:off x="626146" y="365126"/>
            <a:ext cx="10515600" cy="641554"/>
          </a:xfrm>
        </p:spPr>
        <p:txBody>
          <a:bodyPr>
            <a:normAutofit/>
          </a:bodyPr>
          <a:lstStyle/>
          <a:p>
            <a:r>
              <a:rPr lang="en-US" sz="2800" dirty="0">
                <a:solidFill>
                  <a:schemeClr val="bg2">
                    <a:lumMod val="25000"/>
                  </a:schemeClr>
                </a:solidFill>
                <a:latin typeface="Segoe UI Semibold" panose="020B0702040204020203" pitchFamily="34" charset="0"/>
                <a:cs typeface="Segoe UI Semibold" panose="020B0702040204020203" pitchFamily="34" charset="0"/>
              </a:rPr>
              <a:t>Your plan, continued…</a:t>
            </a:r>
            <a:endParaRPr lang="en-US" sz="2800" dirty="0">
              <a:latin typeface="Segoe UI Semibold" panose="020B0702040204020203" pitchFamily="34" charset="0"/>
              <a:cs typeface="Segoe UI Semibold" panose="020B0702040204020203" pitchFamily="34" charset="0"/>
            </a:endParaRPr>
          </a:p>
        </p:txBody>
      </p:sp>
      <p:sp>
        <p:nvSpPr>
          <p:cNvPr id="3" name="TextBox 2">
            <a:extLst>
              <a:ext uri="{FF2B5EF4-FFF2-40B4-BE49-F238E27FC236}">
                <a16:creationId xmlns:a16="http://schemas.microsoft.com/office/drawing/2014/main" id="{EF2FF08A-471D-F7B3-FE02-B16C3C67CFC1}"/>
              </a:ext>
            </a:extLst>
          </p:cNvPr>
          <p:cNvSpPr txBox="1"/>
          <p:nvPr/>
        </p:nvSpPr>
        <p:spPr>
          <a:xfrm>
            <a:off x="838200" y="1225991"/>
            <a:ext cx="7974874" cy="4290405"/>
          </a:xfrm>
          <a:prstGeom prst="rect">
            <a:avLst/>
          </a:prstGeom>
          <a:noFill/>
        </p:spPr>
        <p:txBody>
          <a:bodyPr wrap="square" rtlCol="0">
            <a:spAutoFit/>
          </a:bodyPr>
          <a:lstStyle/>
          <a:p>
            <a:pPr marL="0" indent="0">
              <a:buNone/>
            </a:pPr>
            <a:r>
              <a:rPr lang="en-US" sz="3200" dirty="0">
                <a:latin typeface="Segoe UI" panose="020B0502040204020203" pitchFamily="34" charset="0"/>
                <a:cs typeface="Segoe UI" panose="020B0502040204020203" pitchFamily="34" charset="0"/>
              </a:rPr>
              <a:t>❖	</a:t>
            </a:r>
            <a:r>
              <a:rPr lang="en-US" sz="2800" b="1" dirty="0">
                <a:latin typeface="Segoe UI" panose="020B0502040204020203" pitchFamily="34" charset="0"/>
                <a:cs typeface="Segoe UI" panose="020B0502040204020203" pitchFamily="34" charset="0"/>
              </a:rPr>
              <a:t>Storage</a:t>
            </a:r>
            <a:endParaRPr lang="en-US" sz="2800" dirty="0">
              <a:latin typeface="Segoe UI" panose="020B0502040204020203" pitchFamily="34" charset="0"/>
              <a:cs typeface="Segoe UI" panose="020B0502040204020203" pitchFamily="34" charset="0"/>
            </a:endParaRPr>
          </a:p>
          <a:p>
            <a:pPr marL="0" indent="0">
              <a:lnSpc>
                <a:spcPct val="120000"/>
              </a:lnSpc>
              <a:buNone/>
            </a:pPr>
            <a:r>
              <a:rPr lang="en-US" dirty="0">
                <a:latin typeface="Segoe UI" panose="020B0502040204020203" pitchFamily="34" charset="0"/>
                <a:cs typeface="Segoe UI" panose="020B0502040204020203" pitchFamily="34" charset="0"/>
              </a:rPr>
              <a:t>How are things organized now?  How would you like to change it?  Do you need more racks, shelves, bins, ladders ?? Are you planning a move soon?  Does your storage area meet fire codes?</a:t>
            </a:r>
          </a:p>
          <a:p>
            <a:pPr marL="0" indent="0">
              <a:buNone/>
            </a:pPr>
            <a:endParaRPr lang="en-US" dirty="0">
              <a:latin typeface="Segoe UI" panose="020B0502040204020203" pitchFamily="34" charset="0"/>
              <a:cs typeface="Segoe UI" panose="020B0502040204020203" pitchFamily="34" charset="0"/>
            </a:endParaRPr>
          </a:p>
          <a:p>
            <a:pPr marL="0" indent="0">
              <a:buNone/>
            </a:pPr>
            <a:r>
              <a:rPr lang="en-US" sz="3200" dirty="0">
                <a:latin typeface="Segoe UI" panose="020B0502040204020203" pitchFamily="34" charset="0"/>
                <a:cs typeface="Segoe UI" panose="020B0502040204020203" pitchFamily="34" charset="0"/>
              </a:rPr>
              <a:t>❖	</a:t>
            </a:r>
            <a:r>
              <a:rPr lang="en-US" sz="2800" b="1" dirty="0">
                <a:latin typeface="Segoe UI" panose="020B0502040204020203" pitchFamily="34" charset="0"/>
                <a:cs typeface="Segoe UI" panose="020B0502040204020203" pitchFamily="34" charset="0"/>
              </a:rPr>
              <a:t>Budget</a:t>
            </a:r>
            <a:r>
              <a:rPr lang="en-US" dirty="0">
                <a:latin typeface="Segoe UI" panose="020B0502040204020203" pitchFamily="34" charset="0"/>
                <a:cs typeface="Segoe UI" panose="020B0502040204020203" pitchFamily="34" charset="0"/>
              </a:rPr>
              <a:t>				</a:t>
            </a:r>
          </a:p>
          <a:p>
            <a:pPr marL="0" indent="0">
              <a:lnSpc>
                <a:spcPct val="120000"/>
              </a:lnSpc>
              <a:buNone/>
            </a:pPr>
            <a:r>
              <a:rPr lang="en-US" b="1" u="sng" dirty="0">
                <a:latin typeface="Segoe UI" panose="020B0502040204020203" pitchFamily="34" charset="0"/>
                <a:cs typeface="Segoe UI" panose="020B0502040204020203" pitchFamily="34" charset="0"/>
              </a:rPr>
              <a:t>All</a:t>
            </a:r>
            <a:r>
              <a:rPr lang="en-US" dirty="0">
                <a:latin typeface="Segoe UI" panose="020B0502040204020203" pitchFamily="34" charset="0"/>
                <a:cs typeface="Segoe UI" panose="020B0502040204020203" pitchFamily="34" charset="0"/>
              </a:rPr>
              <a:t> parts of the plan require </a:t>
            </a:r>
            <a:r>
              <a:rPr lang="en-US" b="1" u="sng" dirty="0">
                <a:latin typeface="Segoe UI" panose="020B0502040204020203" pitchFamily="34" charset="0"/>
                <a:cs typeface="Segoe UI" panose="020B0502040204020203" pitchFamily="34" charset="0"/>
              </a:rPr>
              <a:t>money</a:t>
            </a:r>
            <a:r>
              <a:rPr lang="en-US" dirty="0">
                <a:latin typeface="Segoe UI" panose="020B0502040204020203" pitchFamily="34" charset="0"/>
                <a:cs typeface="Segoe UI" panose="020B0502040204020203" pitchFamily="34" charset="0"/>
              </a:rPr>
              <a:t>.  Where can you get the money - existing budget, grant, donations, rental payments ??  How much do you need?  When will the funds be available?  How can you bring in more income to support the inventory system?  Look at the Resource Guides at </a:t>
            </a:r>
            <a:r>
              <a:rPr lang="en-US" u="sng" dirty="0">
                <a:solidFill>
                  <a:srgbClr val="0070C0"/>
                </a:solidFill>
                <a:latin typeface="Segoe UI" panose="020B0502040204020203" pitchFamily="34" charset="0"/>
                <a:cs typeface="Segoe UI" panose="020B0502040204020203" pitchFamily="34" charset="0"/>
                <a:hlinkClick r:id="rId2"/>
              </a:rPr>
              <a:t>www.costumeinventory.com</a:t>
            </a:r>
            <a:r>
              <a:rPr lang="en-US" dirty="0">
                <a:solidFill>
                  <a:srgbClr val="0070C0"/>
                </a:solidFill>
                <a:latin typeface="Segoe UI" panose="020B0502040204020203" pitchFamily="34" charset="0"/>
                <a:cs typeface="Segoe UI" panose="020B0502040204020203" pitchFamily="34" charset="0"/>
                <a:hlinkClick r:id="rId2"/>
              </a:rPr>
              <a:t> for a sample budget.</a:t>
            </a:r>
            <a:endParaRPr lang="en-US" dirty="0">
              <a:solidFill>
                <a:srgbClr val="0070C0"/>
              </a:solidFill>
              <a:latin typeface="Segoe UI" panose="020B0502040204020203" pitchFamily="34" charset="0"/>
              <a:cs typeface="Segoe UI" panose="020B0502040204020203" pitchFamily="34" charset="0"/>
            </a:endParaRPr>
          </a:p>
          <a:p>
            <a:endParaRPr lang="en-US" dirty="0"/>
          </a:p>
        </p:txBody>
      </p:sp>
      <p:pic>
        <p:nvPicPr>
          <p:cNvPr id="5" name="Picture 4" descr="A picture containing indoor, clothes, clothing, messy&#10;&#10;Description automatically generated">
            <a:extLst>
              <a:ext uri="{FF2B5EF4-FFF2-40B4-BE49-F238E27FC236}">
                <a16:creationId xmlns:a16="http://schemas.microsoft.com/office/drawing/2014/main" id="{8CEDE83F-A24E-7717-591E-75A98F3FC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7065">
            <a:off x="9134025" y="1073922"/>
            <a:ext cx="2707246" cy="3852207"/>
          </a:xfrm>
          <a:prstGeom prst="rect">
            <a:avLst/>
          </a:prstGeom>
        </p:spPr>
      </p:pic>
    </p:spTree>
    <p:extLst>
      <p:ext uri="{BB962C8B-B14F-4D97-AF65-F5344CB8AC3E}">
        <p14:creationId xmlns:p14="http://schemas.microsoft.com/office/powerpoint/2010/main" val="175241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1E15-9790-B526-63C6-FC2781838D08}"/>
              </a:ext>
            </a:extLst>
          </p:cNvPr>
          <p:cNvSpPr>
            <a:spLocks noGrp="1"/>
          </p:cNvSpPr>
          <p:nvPr>
            <p:ph type="title"/>
          </p:nvPr>
        </p:nvSpPr>
        <p:spPr/>
        <p:txBody>
          <a:bodyPr>
            <a:normAutofit/>
          </a:bodyPr>
          <a:lstStyle/>
          <a:p>
            <a:r>
              <a:rPr lang="en-US" sz="4200" b="1" i="1" dirty="0">
                <a:solidFill>
                  <a:schemeClr val="bg2">
                    <a:lumMod val="25000"/>
                  </a:schemeClr>
                </a:solidFill>
                <a:latin typeface="Segoe UI Semibold" panose="020B0702040204020203" pitchFamily="34" charset="0"/>
                <a:cs typeface="Segoe UI Semibold" panose="020B0702040204020203" pitchFamily="34" charset="0"/>
              </a:rPr>
              <a:t>3.  Make decisions and stick to them !</a:t>
            </a:r>
            <a:endParaRPr lang="en-US" sz="4200"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3" name="Content Placeholder 2">
            <a:extLst>
              <a:ext uri="{FF2B5EF4-FFF2-40B4-BE49-F238E27FC236}">
                <a16:creationId xmlns:a16="http://schemas.microsoft.com/office/drawing/2014/main" id="{9AB0F03D-3CAD-B5DF-489F-F1B53E3103D2}"/>
              </a:ext>
            </a:extLst>
          </p:cNvPr>
          <p:cNvSpPr txBox="1">
            <a:spLocks/>
          </p:cNvSpPr>
          <p:nvPr/>
        </p:nvSpPr>
        <p:spPr>
          <a:xfrm>
            <a:off x="2705100" y="1825625"/>
            <a:ext cx="8536148" cy="32916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Segoe UI" panose="020B0502040204020203" pitchFamily="34" charset="0"/>
                <a:cs typeface="Segoe UI" panose="020B0502040204020203" pitchFamily="34" charset="0"/>
              </a:rPr>
              <a:t>Investigate which software / database to use</a:t>
            </a:r>
          </a:p>
          <a:p>
            <a:r>
              <a:rPr lang="en-US" sz="2400" dirty="0">
                <a:latin typeface="Segoe UI" panose="020B0502040204020203" pitchFamily="34" charset="0"/>
                <a:cs typeface="Segoe UI" panose="020B0502040204020203" pitchFamily="34" charset="0"/>
              </a:rPr>
              <a:t>Test a variety of tags and labels from different manufacturers</a:t>
            </a:r>
          </a:p>
          <a:p>
            <a:r>
              <a:rPr lang="en-US" sz="2400" dirty="0">
                <a:latin typeface="Segoe UI" panose="020B0502040204020203" pitchFamily="34" charset="0"/>
                <a:cs typeface="Segoe UI" panose="020B0502040204020203" pitchFamily="34" charset="0"/>
              </a:rPr>
              <a:t>Check if your current computers meet your needs – if not find new / donated computers</a:t>
            </a:r>
          </a:p>
          <a:p>
            <a:r>
              <a:rPr lang="en-US" sz="2400" dirty="0">
                <a:latin typeface="Segoe UI" panose="020B0502040204020203" pitchFamily="34" charset="0"/>
                <a:cs typeface="Segoe UI" panose="020B0502040204020203" pitchFamily="34" charset="0"/>
              </a:rPr>
              <a:t>Buy the software, hardware, tags &amp; labels, barcode scanners, etc</a:t>
            </a:r>
          </a:p>
        </p:txBody>
      </p:sp>
      <p:pic>
        <p:nvPicPr>
          <p:cNvPr id="4" name="Picture 3">
            <a:extLst>
              <a:ext uri="{FF2B5EF4-FFF2-40B4-BE49-F238E27FC236}">
                <a16:creationId xmlns:a16="http://schemas.microsoft.com/office/drawing/2014/main" id="{CC51E90F-CAB8-642B-7A31-3C6F6DC83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3" y="2272936"/>
            <a:ext cx="2011007" cy="2386149"/>
          </a:xfrm>
          <a:prstGeom prst="rect">
            <a:avLst/>
          </a:prstGeom>
        </p:spPr>
      </p:pic>
    </p:spTree>
    <p:extLst>
      <p:ext uri="{BB962C8B-B14F-4D97-AF65-F5344CB8AC3E}">
        <p14:creationId xmlns:p14="http://schemas.microsoft.com/office/powerpoint/2010/main" val="2037619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EC2A-0AE4-40D0-F356-DC8C13C2D0F7}"/>
              </a:ext>
            </a:extLst>
          </p:cNvPr>
          <p:cNvSpPr>
            <a:spLocks noGrp="1"/>
          </p:cNvSpPr>
          <p:nvPr>
            <p:ph type="title"/>
          </p:nvPr>
        </p:nvSpPr>
        <p:spPr>
          <a:xfrm>
            <a:off x="838200" y="365126"/>
            <a:ext cx="10515600" cy="993892"/>
          </a:xfrm>
        </p:spPr>
        <p:txBody>
          <a:bodyPr>
            <a:normAutofit/>
          </a:bodyPr>
          <a:lstStyle/>
          <a:p>
            <a:r>
              <a:rPr lang="en-US" sz="3600" b="1" dirty="0">
                <a:solidFill>
                  <a:schemeClr val="bg2">
                    <a:lumMod val="25000"/>
                  </a:schemeClr>
                </a:solidFill>
                <a:latin typeface="Segoe UI Semibold" panose="020B0702040204020203" pitchFamily="34" charset="0"/>
                <a:cs typeface="Segoe UI Semibold" panose="020B0702040204020203" pitchFamily="34" charset="0"/>
              </a:rPr>
              <a:t>4. </a:t>
            </a:r>
            <a:r>
              <a:rPr lang="en-US" sz="3600" b="1" i="1" dirty="0">
                <a:solidFill>
                  <a:schemeClr val="bg2">
                    <a:lumMod val="25000"/>
                  </a:schemeClr>
                </a:solidFill>
                <a:latin typeface="Segoe UI Semibold" panose="020B0702040204020203" pitchFamily="34" charset="0"/>
                <a:cs typeface="Segoe UI Semibold" panose="020B0702040204020203" pitchFamily="34" charset="0"/>
              </a:rPr>
              <a:t>Become the Expert !</a:t>
            </a:r>
            <a:endParaRPr lang="en-US" sz="3600"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4" name="TextBox 3">
            <a:extLst>
              <a:ext uri="{FF2B5EF4-FFF2-40B4-BE49-F238E27FC236}">
                <a16:creationId xmlns:a16="http://schemas.microsoft.com/office/drawing/2014/main" id="{325D7D12-AE6F-C5CF-185B-AD895BD0D9C6}"/>
              </a:ext>
            </a:extLst>
          </p:cNvPr>
          <p:cNvSpPr txBox="1"/>
          <p:nvPr/>
        </p:nvSpPr>
        <p:spPr>
          <a:xfrm>
            <a:off x="2342174" y="1593151"/>
            <a:ext cx="7884005" cy="3785652"/>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tx1">
                    <a:lumMod val="85000"/>
                    <a:lumOff val="15000"/>
                  </a:schemeClr>
                </a:solidFill>
                <a:latin typeface="Segoe UI" panose="020B0502040204020203" pitchFamily="34" charset="0"/>
                <a:cs typeface="Segoe UI" panose="020B0502040204020203" pitchFamily="34" charset="0"/>
              </a:rPr>
              <a:t>Take time to learn the software that you purchase (Check out the Tutorials, User Guide and any Resource Guides)</a:t>
            </a:r>
          </a:p>
          <a:p>
            <a:pPr marL="342900" indent="-342900">
              <a:buFont typeface="Arial" panose="020B0604020202020204" pitchFamily="34" charset="0"/>
              <a:buChar char="•"/>
            </a:pPr>
            <a:r>
              <a:rPr lang="en-US" sz="2400" dirty="0">
                <a:solidFill>
                  <a:schemeClr val="tx1">
                    <a:lumMod val="85000"/>
                    <a:lumOff val="15000"/>
                  </a:schemeClr>
                </a:solidFill>
                <a:latin typeface="Segoe UI" panose="020B0502040204020203" pitchFamily="34" charset="0"/>
                <a:cs typeface="Segoe UI" panose="020B0502040204020203" pitchFamily="34" charset="0"/>
              </a:rPr>
              <a:t>Take 25 or so tags / labels and apply them to your garments / props</a:t>
            </a:r>
          </a:p>
          <a:p>
            <a:pPr marL="342900" indent="-342900">
              <a:buFont typeface="Arial" panose="020B0604020202020204" pitchFamily="34" charset="0"/>
              <a:buChar char="•"/>
            </a:pPr>
            <a:r>
              <a:rPr lang="en-US" sz="2400" dirty="0">
                <a:solidFill>
                  <a:schemeClr val="tx1">
                    <a:lumMod val="85000"/>
                    <a:lumOff val="15000"/>
                  </a:schemeClr>
                </a:solidFill>
                <a:latin typeface="Segoe UI" panose="020B0502040204020203" pitchFamily="34" charset="0"/>
                <a:cs typeface="Segoe UI" panose="020B0502040204020203" pitchFamily="34" charset="0"/>
              </a:rPr>
              <a:t>Make decisions of where the tags should go on each garment type</a:t>
            </a:r>
          </a:p>
          <a:p>
            <a:pPr marL="342900" indent="-342900">
              <a:buFont typeface="Arial" panose="020B0604020202020204" pitchFamily="34" charset="0"/>
              <a:buChar char="•"/>
            </a:pPr>
            <a:r>
              <a:rPr lang="en-US" sz="2400" dirty="0">
                <a:solidFill>
                  <a:schemeClr val="tx1">
                    <a:lumMod val="85000"/>
                    <a:lumOff val="15000"/>
                  </a:schemeClr>
                </a:solidFill>
                <a:latin typeface="Segoe UI" panose="020B0502040204020203" pitchFamily="34" charset="0"/>
                <a:cs typeface="Segoe UI" panose="020B0502040204020203" pitchFamily="34" charset="0"/>
              </a:rPr>
              <a:t>Practice taking photos, set up a photo station</a:t>
            </a:r>
          </a:p>
          <a:p>
            <a:pPr marL="342900" indent="-342900">
              <a:buFont typeface="Arial" panose="020B0604020202020204" pitchFamily="34" charset="0"/>
              <a:buChar char="•"/>
            </a:pPr>
            <a:r>
              <a:rPr lang="en-US" sz="2400" dirty="0">
                <a:solidFill>
                  <a:schemeClr val="tx1">
                    <a:lumMod val="85000"/>
                    <a:lumOff val="15000"/>
                  </a:schemeClr>
                </a:solidFill>
                <a:latin typeface="Segoe UI" panose="020B0502040204020203" pitchFamily="34" charset="0"/>
                <a:cs typeface="Segoe UI" panose="020B0502040204020203" pitchFamily="34" charset="0"/>
              </a:rPr>
              <a:t>Make a floor plan of where the costumes are / will be stored</a:t>
            </a:r>
          </a:p>
        </p:txBody>
      </p:sp>
      <p:pic>
        <p:nvPicPr>
          <p:cNvPr id="5" name="Picture 4">
            <a:extLst>
              <a:ext uri="{FF2B5EF4-FFF2-40B4-BE49-F238E27FC236}">
                <a16:creationId xmlns:a16="http://schemas.microsoft.com/office/drawing/2014/main" id="{76C66625-9678-ED47-7C79-E6A26F7F3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394" y="277160"/>
            <a:ext cx="1479286" cy="1736408"/>
          </a:xfrm>
          <a:prstGeom prst="rect">
            <a:avLst/>
          </a:prstGeom>
        </p:spPr>
      </p:pic>
      <p:pic>
        <p:nvPicPr>
          <p:cNvPr id="6" name="Picture 5">
            <a:extLst>
              <a:ext uri="{FF2B5EF4-FFF2-40B4-BE49-F238E27FC236}">
                <a16:creationId xmlns:a16="http://schemas.microsoft.com/office/drawing/2014/main" id="{272D6F12-9C59-DCBC-DB90-4895B926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2780" y="2312046"/>
            <a:ext cx="1286637" cy="1610611"/>
          </a:xfrm>
          <a:prstGeom prst="rect">
            <a:avLst/>
          </a:prstGeom>
        </p:spPr>
      </p:pic>
      <p:pic>
        <p:nvPicPr>
          <p:cNvPr id="9" name="Picture 8" descr="A picture containing text, electronics, display&#10;&#10;Description automatically generated">
            <a:extLst>
              <a:ext uri="{FF2B5EF4-FFF2-40B4-BE49-F238E27FC236}">
                <a16:creationId xmlns:a16="http://schemas.microsoft.com/office/drawing/2014/main" id="{E2FB1B7D-AD24-6D46-58A5-F9E86D703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9950" y="182563"/>
            <a:ext cx="1631636" cy="135901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F637E54A-E522-D122-F616-6DEA24F45E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87550">
            <a:off x="227772" y="2215648"/>
            <a:ext cx="1617801" cy="1213351"/>
          </a:xfrm>
          <a:prstGeom prst="rect">
            <a:avLst/>
          </a:prstGeom>
        </p:spPr>
      </p:pic>
      <p:pic>
        <p:nvPicPr>
          <p:cNvPr id="15" name="Picture 14" descr="A picture containing text, wall, indoor, person&#10;&#10;Description automatically generated">
            <a:extLst>
              <a:ext uri="{FF2B5EF4-FFF2-40B4-BE49-F238E27FC236}">
                <a16:creationId xmlns:a16="http://schemas.microsoft.com/office/drawing/2014/main" id="{3A34D13D-76D0-56E2-A121-23DB425C92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43644">
            <a:off x="9930045" y="4429878"/>
            <a:ext cx="1585470" cy="2219380"/>
          </a:xfrm>
          <a:prstGeom prst="rect">
            <a:avLst/>
          </a:prstGeom>
        </p:spPr>
      </p:pic>
    </p:spTree>
    <p:extLst>
      <p:ext uri="{BB962C8B-B14F-4D97-AF65-F5344CB8AC3E}">
        <p14:creationId xmlns:p14="http://schemas.microsoft.com/office/powerpoint/2010/main" val="3974905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D770-484C-4856-DD2A-9927DC3B1546}"/>
              </a:ext>
            </a:extLst>
          </p:cNvPr>
          <p:cNvSpPr>
            <a:spLocks noGrp="1"/>
          </p:cNvSpPr>
          <p:nvPr>
            <p:ph type="title"/>
          </p:nvPr>
        </p:nvSpPr>
        <p:spPr/>
        <p:txBody>
          <a:bodyPr/>
          <a:lstStyle/>
          <a:p>
            <a:r>
              <a:rPr lang="en-US" sz="4400" b="1" i="1" dirty="0">
                <a:solidFill>
                  <a:schemeClr val="bg2">
                    <a:lumMod val="25000"/>
                  </a:schemeClr>
                </a:solidFill>
                <a:latin typeface="Segoe UI Semibold" panose="020B0702040204020203" pitchFamily="34" charset="0"/>
                <a:cs typeface="Segoe UI Semibold" panose="020B0702040204020203" pitchFamily="34" charset="0"/>
              </a:rPr>
              <a:t>5.  Train everyone !</a:t>
            </a:r>
            <a:endParaRPr lang="en-US"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3" name="Content Placeholder 2">
            <a:extLst>
              <a:ext uri="{FF2B5EF4-FFF2-40B4-BE49-F238E27FC236}">
                <a16:creationId xmlns:a16="http://schemas.microsoft.com/office/drawing/2014/main" id="{888DF0AE-0F6B-08C5-C421-D285569C046B}"/>
              </a:ext>
            </a:extLst>
          </p:cNvPr>
          <p:cNvSpPr txBox="1">
            <a:spLocks/>
          </p:cNvSpPr>
          <p:nvPr/>
        </p:nvSpPr>
        <p:spPr>
          <a:xfrm>
            <a:off x="838200" y="1949297"/>
            <a:ext cx="9392728" cy="38273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Segoe UI Semibold" panose="020B0702040204020203" pitchFamily="34" charset="0"/>
                <a:cs typeface="Segoe UI Semibold" panose="020B0702040204020203" pitchFamily="34" charset="0"/>
              </a:rPr>
              <a:t>Gather your training materials and have them available</a:t>
            </a:r>
          </a:p>
          <a:p>
            <a:r>
              <a:rPr lang="en-US" sz="2400" dirty="0">
                <a:latin typeface="Segoe UI Semibold" panose="020B0702040204020203" pitchFamily="34" charset="0"/>
                <a:cs typeface="Segoe UI Semibold" panose="020B0702040204020203" pitchFamily="34" charset="0"/>
              </a:rPr>
              <a:t>Download the Data Entry Guidebook to help teach students / volunteers about costume style, design features and fabric</a:t>
            </a:r>
          </a:p>
          <a:p>
            <a:r>
              <a:rPr lang="en-US" sz="2400" dirty="0">
                <a:latin typeface="Segoe UI Semibold" panose="020B0702040204020203" pitchFamily="34" charset="0"/>
                <a:cs typeface="Segoe UI Semibold" panose="020B0702040204020203" pitchFamily="34" charset="0"/>
              </a:rPr>
              <a:t>Set aside training time for each new student/volunteer</a:t>
            </a:r>
          </a:p>
          <a:p>
            <a:r>
              <a:rPr lang="en-US" sz="2400" dirty="0">
                <a:latin typeface="Segoe UI Semibold" panose="020B0702040204020203" pitchFamily="34" charset="0"/>
                <a:cs typeface="Segoe UI Semibold" panose="020B0702040204020203" pitchFamily="34" charset="0"/>
              </a:rPr>
              <a:t>Teach everyone how the tags should be applied and where the tags should go.  The goal is consistency !</a:t>
            </a:r>
          </a:p>
          <a:p>
            <a:r>
              <a:rPr lang="en-US" sz="2400" dirty="0">
                <a:latin typeface="Segoe UI Semibold" panose="020B0702040204020203" pitchFamily="34" charset="0"/>
                <a:cs typeface="Segoe UI Semibold" panose="020B0702040204020203" pitchFamily="34" charset="0"/>
              </a:rPr>
              <a:t>Reward your staff / volunteers !  Tell them how much you appreciate their hard work.</a:t>
            </a:r>
          </a:p>
        </p:txBody>
      </p:sp>
      <p:pic>
        <p:nvPicPr>
          <p:cNvPr id="4" name="Picture 3">
            <a:extLst>
              <a:ext uri="{FF2B5EF4-FFF2-40B4-BE49-F238E27FC236}">
                <a16:creationId xmlns:a16="http://schemas.microsoft.com/office/drawing/2014/main" id="{3539183C-AEB0-13EF-A1E7-CFF464B09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3978">
            <a:off x="9181143" y="304165"/>
            <a:ext cx="2525934" cy="2137252"/>
          </a:xfrm>
          <a:prstGeom prst="rect">
            <a:avLst/>
          </a:prstGeom>
        </p:spPr>
      </p:pic>
    </p:spTree>
    <p:extLst>
      <p:ext uri="{BB962C8B-B14F-4D97-AF65-F5344CB8AC3E}">
        <p14:creationId xmlns:p14="http://schemas.microsoft.com/office/powerpoint/2010/main" val="3698483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93F9-7E3F-258A-5FA1-645B8209205B}"/>
              </a:ext>
            </a:extLst>
          </p:cNvPr>
          <p:cNvSpPr>
            <a:spLocks noGrp="1"/>
          </p:cNvSpPr>
          <p:nvPr>
            <p:ph type="title"/>
          </p:nvPr>
        </p:nvSpPr>
        <p:spPr/>
        <p:txBody>
          <a:bodyPr>
            <a:normAutofit/>
          </a:bodyPr>
          <a:lstStyle/>
          <a:p>
            <a:r>
              <a:rPr lang="en-US" sz="3600" b="1" i="1" dirty="0">
                <a:solidFill>
                  <a:schemeClr val="bg2">
                    <a:lumMod val="25000"/>
                  </a:schemeClr>
                </a:solidFill>
                <a:latin typeface="Segoe UI Semibold" panose="020B0702040204020203" pitchFamily="34" charset="0"/>
                <a:cs typeface="Segoe UI Semibold" panose="020B0702040204020203" pitchFamily="34" charset="0"/>
              </a:rPr>
              <a:t>6.  Look critically at your storage area</a:t>
            </a:r>
            <a:endParaRPr lang="en-US" sz="3600"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3" name="Content Placeholder 2">
            <a:extLst>
              <a:ext uri="{FF2B5EF4-FFF2-40B4-BE49-F238E27FC236}">
                <a16:creationId xmlns:a16="http://schemas.microsoft.com/office/drawing/2014/main" id="{DD2C2D94-15A6-B76E-7E89-9C6B434518D0}"/>
              </a:ext>
            </a:extLst>
          </p:cNvPr>
          <p:cNvSpPr txBox="1">
            <a:spLocks/>
          </p:cNvSpPr>
          <p:nvPr/>
        </p:nvSpPr>
        <p:spPr>
          <a:xfrm>
            <a:off x="1157628" y="1625466"/>
            <a:ext cx="85344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bg2">
                    <a:lumMod val="25000"/>
                  </a:schemeClr>
                </a:solidFill>
                <a:latin typeface="Segoe UI Semibold" panose="020B0702040204020203" pitchFamily="34" charset="0"/>
                <a:cs typeface="Segoe UI Semibold" panose="020B0702040204020203" pitchFamily="34" charset="0"/>
              </a:rPr>
              <a:t>Decide how it is best to store your items – on hangers, plastic bins, hooks on the wall, shelves …  The way you have it now may not be how you want it in the future.</a:t>
            </a:r>
          </a:p>
          <a:p>
            <a:r>
              <a:rPr lang="en-US" sz="2200" dirty="0">
                <a:solidFill>
                  <a:schemeClr val="bg2">
                    <a:lumMod val="25000"/>
                  </a:schemeClr>
                </a:solidFill>
                <a:latin typeface="Segoe UI Semibold" panose="020B0702040204020203" pitchFamily="34" charset="0"/>
                <a:cs typeface="Segoe UI Semibold" panose="020B0702040204020203" pitchFamily="34" charset="0"/>
              </a:rPr>
              <a:t>Calculate how many racks, bins, shelves you need.</a:t>
            </a:r>
          </a:p>
          <a:p>
            <a:r>
              <a:rPr lang="en-US" sz="2200" dirty="0">
                <a:solidFill>
                  <a:schemeClr val="bg2">
                    <a:lumMod val="25000"/>
                  </a:schemeClr>
                </a:solidFill>
                <a:latin typeface="Segoe UI Semibold" panose="020B0702040204020203" pitchFamily="34" charset="0"/>
                <a:cs typeface="Segoe UI Semibold" panose="020B0702040204020203" pitchFamily="34" charset="0"/>
              </a:rPr>
              <a:t>Review the bins.  Most costume shops have a variety of shapes and sizes.  Consider getting new bins that will stack together.</a:t>
            </a:r>
          </a:p>
          <a:p>
            <a:r>
              <a:rPr lang="en-US" sz="2200" dirty="0">
                <a:solidFill>
                  <a:schemeClr val="bg2">
                    <a:lumMod val="25000"/>
                  </a:schemeClr>
                </a:solidFill>
                <a:latin typeface="Segoe UI Semibold" panose="020B0702040204020203" pitchFamily="34" charset="0"/>
                <a:cs typeface="Segoe UI Semibold" panose="020B0702040204020203" pitchFamily="34" charset="0"/>
              </a:rPr>
              <a:t>Know your local fire department regulations.  Keep ample space between costumes and the walls and ceilings.  Have wide walkways.</a:t>
            </a:r>
          </a:p>
          <a:p>
            <a:r>
              <a:rPr lang="en-US" sz="2200" dirty="0">
                <a:solidFill>
                  <a:schemeClr val="bg2">
                    <a:lumMod val="25000"/>
                  </a:schemeClr>
                </a:solidFill>
                <a:latin typeface="Segoe UI Semibold" panose="020B0702040204020203" pitchFamily="34" charset="0"/>
                <a:cs typeface="Segoe UI Semibold" panose="020B0702040204020203" pitchFamily="34" charset="0"/>
              </a:rPr>
              <a:t>Review your stock – are there things to get rid of?</a:t>
            </a:r>
          </a:p>
        </p:txBody>
      </p:sp>
      <p:pic>
        <p:nvPicPr>
          <p:cNvPr id="4" name="Picture 3">
            <a:extLst>
              <a:ext uri="{FF2B5EF4-FFF2-40B4-BE49-F238E27FC236}">
                <a16:creationId xmlns:a16="http://schemas.microsoft.com/office/drawing/2014/main" id="{B37CC3BE-5881-A842-3172-3721FE6B9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3739">
            <a:off x="9574744" y="593941"/>
            <a:ext cx="2373086" cy="2492788"/>
          </a:xfrm>
          <a:prstGeom prst="rect">
            <a:avLst/>
          </a:prstGeom>
        </p:spPr>
      </p:pic>
    </p:spTree>
    <p:extLst>
      <p:ext uri="{BB962C8B-B14F-4D97-AF65-F5344CB8AC3E}">
        <p14:creationId xmlns:p14="http://schemas.microsoft.com/office/powerpoint/2010/main" val="1900025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620E-065D-B452-2A9B-8644E453D3BE}"/>
              </a:ext>
            </a:extLst>
          </p:cNvPr>
          <p:cNvSpPr>
            <a:spLocks noGrp="1"/>
          </p:cNvSpPr>
          <p:nvPr>
            <p:ph type="title"/>
          </p:nvPr>
        </p:nvSpPr>
        <p:spPr/>
        <p:txBody>
          <a:bodyPr>
            <a:normAutofit/>
          </a:bodyPr>
          <a:lstStyle/>
          <a:p>
            <a:r>
              <a:rPr lang="en-US" sz="3600" b="1" i="1" dirty="0">
                <a:solidFill>
                  <a:schemeClr val="bg2">
                    <a:lumMod val="25000"/>
                  </a:schemeClr>
                </a:solidFill>
                <a:latin typeface="Segoe UI Semibold" panose="020B0702040204020203" pitchFamily="34" charset="0"/>
                <a:cs typeface="Segoe UI Semibold" panose="020B0702040204020203" pitchFamily="34" charset="0"/>
              </a:rPr>
              <a:t>7.  Set up a schedule and get started !</a:t>
            </a:r>
            <a:endParaRPr lang="en-US" sz="3600"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3" name="Content Placeholder 2">
            <a:extLst>
              <a:ext uri="{FF2B5EF4-FFF2-40B4-BE49-F238E27FC236}">
                <a16:creationId xmlns:a16="http://schemas.microsoft.com/office/drawing/2014/main" id="{47DD1159-AA2F-2BB1-5E67-F9992B536AE2}"/>
              </a:ext>
            </a:extLst>
          </p:cNvPr>
          <p:cNvSpPr txBox="1">
            <a:spLocks/>
          </p:cNvSpPr>
          <p:nvPr/>
        </p:nvSpPr>
        <p:spPr>
          <a:xfrm>
            <a:off x="838200" y="1489195"/>
            <a:ext cx="9002086" cy="47649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Segoe UI" panose="020B0502040204020203" pitchFamily="34" charset="0"/>
                <a:cs typeface="Segoe UI" panose="020B0502040204020203" pitchFamily="34" charset="0"/>
              </a:rPr>
              <a:t>Set up a TimeLine with the following dates when:</a:t>
            </a:r>
          </a:p>
          <a:p>
            <a:pPr marL="0" indent="0">
              <a:buNone/>
            </a:pPr>
            <a:endParaRPr lang="en-US" sz="2600" dirty="0">
              <a:latin typeface="Segoe UI" panose="020B0502040204020203" pitchFamily="34" charset="0"/>
              <a:cs typeface="Segoe UI" panose="020B0502040204020203" pitchFamily="34" charset="0"/>
            </a:endParaRPr>
          </a:p>
          <a:p>
            <a:pPr lvl="1">
              <a:spcBef>
                <a:spcPts val="1200"/>
              </a:spcBef>
            </a:pPr>
            <a:r>
              <a:rPr lang="en-US" sz="2600" dirty="0">
                <a:latin typeface="Segoe UI" panose="020B0502040204020203" pitchFamily="34" charset="0"/>
                <a:cs typeface="Segoe UI" panose="020B0502040204020203" pitchFamily="34" charset="0"/>
              </a:rPr>
              <a:t>The money is available to purchase what you need</a:t>
            </a:r>
          </a:p>
          <a:p>
            <a:pPr lvl="1">
              <a:spcBef>
                <a:spcPts val="1200"/>
              </a:spcBef>
            </a:pPr>
            <a:r>
              <a:rPr lang="en-US" sz="2600" dirty="0">
                <a:latin typeface="Segoe UI" panose="020B0502040204020203" pitchFamily="34" charset="0"/>
                <a:cs typeface="Segoe UI" panose="020B0502040204020203" pitchFamily="34" charset="0"/>
              </a:rPr>
              <a:t>The hardware and software will be installed</a:t>
            </a:r>
          </a:p>
          <a:p>
            <a:pPr lvl="1">
              <a:spcBef>
                <a:spcPts val="1200"/>
              </a:spcBef>
            </a:pPr>
            <a:r>
              <a:rPr lang="en-US" sz="2600" dirty="0">
                <a:latin typeface="Segoe UI" panose="020B0502040204020203" pitchFamily="34" charset="0"/>
                <a:cs typeface="Segoe UI" panose="020B0502040204020203" pitchFamily="34" charset="0"/>
              </a:rPr>
              <a:t>The inventory tags and labels will have arrived</a:t>
            </a:r>
          </a:p>
          <a:p>
            <a:pPr lvl="1">
              <a:spcBef>
                <a:spcPts val="1200"/>
              </a:spcBef>
            </a:pPr>
            <a:r>
              <a:rPr lang="en-US" sz="2600" dirty="0">
                <a:latin typeface="Segoe UI" panose="020B0502040204020203" pitchFamily="34" charset="0"/>
                <a:cs typeface="Segoe UI" panose="020B0502040204020203" pitchFamily="34" charset="0"/>
              </a:rPr>
              <a:t>The storage area is cleaned and ready to work in</a:t>
            </a:r>
          </a:p>
          <a:p>
            <a:pPr lvl="1">
              <a:spcBef>
                <a:spcPts val="1200"/>
              </a:spcBef>
            </a:pPr>
            <a:r>
              <a:rPr lang="en-US" sz="2600" dirty="0">
                <a:latin typeface="Segoe UI" panose="020B0502040204020203" pitchFamily="34" charset="0"/>
                <a:cs typeface="Segoe UI" panose="020B0502040204020203" pitchFamily="34" charset="0"/>
              </a:rPr>
              <a:t>There are no major productions/builds happening in the costume / props shop</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64605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FD4174-F2B1-C7B7-B4A0-2B7826BE2C03}"/>
              </a:ext>
            </a:extLst>
          </p:cNvPr>
          <p:cNvSpPr>
            <a:spLocks noGrp="1"/>
          </p:cNvSpPr>
          <p:nvPr>
            <p:ph idx="1"/>
          </p:nvPr>
        </p:nvSpPr>
        <p:spPr>
          <a:xfrm>
            <a:off x="5063067" y="699715"/>
            <a:ext cx="6290732" cy="5477248"/>
          </a:xfrm>
        </p:spPr>
        <p:txBody>
          <a:bodyPr/>
          <a:lstStyle/>
          <a:p>
            <a:pPr marL="0" indent="0">
              <a:buNone/>
            </a:pPr>
            <a:r>
              <a:rPr lang="en-US" sz="2800" dirty="0">
                <a:latin typeface="Segoe UI Semibold" panose="020B0702040204020203" pitchFamily="34" charset="0"/>
                <a:cs typeface="Segoe UI Semibold" panose="020B0702040204020203" pitchFamily="34" charset="0"/>
              </a:rPr>
              <a:t>Only </a:t>
            </a:r>
            <a:r>
              <a:rPr lang="en-US" sz="2800" i="1" u="sng" dirty="0">
                <a:latin typeface="Segoe UI Semibold" panose="020B0702040204020203" pitchFamily="34" charset="0"/>
                <a:cs typeface="Segoe UI Semibold" panose="020B0702040204020203" pitchFamily="34" charset="0"/>
              </a:rPr>
              <a:t>you</a:t>
            </a:r>
            <a:r>
              <a:rPr lang="en-US" sz="2800" dirty="0">
                <a:latin typeface="Segoe UI Semibold" panose="020B0702040204020203" pitchFamily="34" charset="0"/>
                <a:cs typeface="Segoe UI Semibold" panose="020B0702040204020203" pitchFamily="34" charset="0"/>
              </a:rPr>
              <a:t> can turn the stage from a dark, silent floor to a dazzling scene.  </a:t>
            </a:r>
          </a:p>
          <a:p>
            <a:pPr marL="0" indent="0">
              <a:buNone/>
            </a:pPr>
            <a:endParaRPr lang="en-US" sz="2800" dirty="0">
              <a:latin typeface="Segoe UI Semibold" panose="020B0702040204020203" pitchFamily="34" charset="0"/>
              <a:cs typeface="Segoe UI Semibold" panose="020B0702040204020203" pitchFamily="34" charset="0"/>
            </a:endParaRPr>
          </a:p>
          <a:p>
            <a:pPr marL="0" indent="0">
              <a:buNone/>
            </a:pPr>
            <a:r>
              <a:rPr lang="en-US" sz="2800" dirty="0">
                <a:latin typeface="Segoe UI Semibold" panose="020B0702040204020203" pitchFamily="34" charset="0"/>
                <a:cs typeface="Segoe UI Semibold" panose="020B0702040204020203" pitchFamily="34" charset="0"/>
              </a:rPr>
              <a:t>But if you can’t find the right costume, prop, furniture, microphone or lights - how will you do it?  You don’t want to make or buy </a:t>
            </a:r>
            <a:r>
              <a:rPr lang="en-US" sz="2800" i="1" u="sng" dirty="0">
                <a:latin typeface="Segoe UI Semibold" panose="020B0702040204020203" pitchFamily="34" charset="0"/>
                <a:cs typeface="Segoe UI Semibold" panose="020B0702040204020203" pitchFamily="34" charset="0"/>
              </a:rPr>
              <a:t>everything</a:t>
            </a:r>
            <a:r>
              <a:rPr lang="en-US" sz="2800" i="1" dirty="0">
                <a:latin typeface="Segoe UI Semibold" panose="020B0702040204020203" pitchFamily="34" charset="0"/>
                <a:cs typeface="Segoe UI Semibold" panose="020B0702040204020203" pitchFamily="34" charset="0"/>
              </a:rPr>
              <a:t> again</a:t>
            </a:r>
            <a:r>
              <a:rPr lang="en-US" sz="2800" dirty="0">
                <a:latin typeface="Segoe UI Semibold" panose="020B0702040204020203" pitchFamily="34" charset="0"/>
                <a:cs typeface="Segoe UI Semibold" panose="020B0702040204020203" pitchFamily="34" charset="0"/>
              </a:rPr>
              <a:t>.  </a:t>
            </a:r>
          </a:p>
          <a:p>
            <a:endParaRPr lang="en-US" dirty="0"/>
          </a:p>
        </p:txBody>
      </p:sp>
      <p:pic>
        <p:nvPicPr>
          <p:cNvPr id="4" name="Picture 3">
            <a:extLst>
              <a:ext uri="{FF2B5EF4-FFF2-40B4-BE49-F238E27FC236}">
                <a16:creationId xmlns:a16="http://schemas.microsoft.com/office/drawing/2014/main" id="{26BA075C-5A3C-8C6E-A523-5B42BD8C24F2}"/>
              </a:ext>
            </a:extLst>
          </p:cNvPr>
          <p:cNvPicPr>
            <a:picLocks noChangeAspect="1"/>
          </p:cNvPicPr>
          <p:nvPr/>
        </p:nvPicPr>
        <p:blipFill>
          <a:blip r:embed="rId2"/>
          <a:stretch>
            <a:fillRect/>
          </a:stretch>
        </p:blipFill>
        <p:spPr>
          <a:xfrm>
            <a:off x="207477" y="854591"/>
            <a:ext cx="4386772" cy="2918665"/>
          </a:xfrm>
          <a:prstGeom prst="rect">
            <a:avLst/>
          </a:prstGeom>
        </p:spPr>
      </p:pic>
    </p:spTree>
    <p:extLst>
      <p:ext uri="{BB962C8B-B14F-4D97-AF65-F5344CB8AC3E}">
        <p14:creationId xmlns:p14="http://schemas.microsoft.com/office/powerpoint/2010/main" val="636375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8D959-441C-E28E-8C3F-98F0AEF75479}"/>
              </a:ext>
            </a:extLst>
          </p:cNvPr>
          <p:cNvSpPr>
            <a:spLocks noGrp="1"/>
          </p:cNvSpPr>
          <p:nvPr>
            <p:ph type="title"/>
          </p:nvPr>
        </p:nvSpPr>
        <p:spPr>
          <a:xfrm>
            <a:off x="838200" y="365125"/>
            <a:ext cx="10515600" cy="633165"/>
          </a:xfrm>
        </p:spPr>
        <p:txBody>
          <a:bodyPr>
            <a:normAutofit/>
          </a:bodyPr>
          <a:lstStyle/>
          <a:p>
            <a:r>
              <a:rPr lang="en-US" sz="3200" dirty="0">
                <a:solidFill>
                  <a:schemeClr val="bg2">
                    <a:lumMod val="25000"/>
                  </a:schemeClr>
                </a:solidFill>
                <a:latin typeface="Segoe UI Semibold" panose="020B0702040204020203" pitchFamily="34" charset="0"/>
                <a:cs typeface="Segoe UI Semibold" panose="020B0702040204020203" pitchFamily="34" charset="0"/>
              </a:rPr>
              <a:t>Schedule, continued</a:t>
            </a:r>
          </a:p>
        </p:txBody>
      </p:sp>
      <p:sp>
        <p:nvSpPr>
          <p:cNvPr id="3" name="Content Placeholder 2">
            <a:extLst>
              <a:ext uri="{FF2B5EF4-FFF2-40B4-BE49-F238E27FC236}">
                <a16:creationId xmlns:a16="http://schemas.microsoft.com/office/drawing/2014/main" id="{F2C3F40B-B8A2-B114-0EFB-E20F64E41FC0}"/>
              </a:ext>
            </a:extLst>
          </p:cNvPr>
          <p:cNvSpPr txBox="1">
            <a:spLocks/>
          </p:cNvSpPr>
          <p:nvPr/>
        </p:nvSpPr>
        <p:spPr>
          <a:xfrm>
            <a:off x="838200" y="1130774"/>
            <a:ext cx="8507136" cy="3950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2">
                    <a:lumMod val="25000"/>
                  </a:schemeClr>
                </a:solidFill>
                <a:latin typeface="Segoe UI" panose="020B0502040204020203" pitchFamily="34" charset="0"/>
                <a:cs typeface="Segoe UI" panose="020B0502040204020203" pitchFamily="34" charset="0"/>
              </a:rPr>
              <a:t>Contact your staff, students and volunteers to determine their availability</a:t>
            </a:r>
          </a:p>
          <a:p>
            <a:r>
              <a:rPr lang="en-US" sz="2400" dirty="0">
                <a:solidFill>
                  <a:schemeClr val="bg2">
                    <a:lumMod val="25000"/>
                  </a:schemeClr>
                </a:solidFill>
                <a:latin typeface="Segoe UI" panose="020B0502040204020203" pitchFamily="34" charset="0"/>
                <a:cs typeface="Segoe UI" panose="020B0502040204020203" pitchFamily="34" charset="0"/>
              </a:rPr>
              <a:t>Make and publish the schedule so everyone (management, principal, staff, volunteers and students) all know what is happening when</a:t>
            </a:r>
          </a:p>
          <a:p>
            <a:r>
              <a:rPr lang="en-US" sz="2400" dirty="0">
                <a:solidFill>
                  <a:schemeClr val="bg2">
                    <a:lumMod val="25000"/>
                  </a:schemeClr>
                </a:solidFill>
                <a:latin typeface="Segoe UI" panose="020B0502040204020203" pitchFamily="34" charset="0"/>
                <a:cs typeface="Segoe UI" panose="020B0502040204020203" pitchFamily="34" charset="0"/>
              </a:rPr>
              <a:t>Review the Resource Guide (website) on “Suggestions for a Costume / Prop Inventory Day” to help you decide how to prepare for the day you start inventorying everything.</a:t>
            </a:r>
          </a:p>
          <a:p>
            <a:endParaRPr lang="en-US" dirty="0"/>
          </a:p>
        </p:txBody>
      </p:sp>
      <p:pic>
        <p:nvPicPr>
          <p:cNvPr id="8" name="Picture 7" descr="Graphical user interface&#10;&#10;Description automatically generated">
            <a:extLst>
              <a:ext uri="{FF2B5EF4-FFF2-40B4-BE49-F238E27FC236}">
                <a16:creationId xmlns:a16="http://schemas.microsoft.com/office/drawing/2014/main" id="{06D80F42-D1D9-7365-09E0-ED3D7C143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9207" y="3762569"/>
            <a:ext cx="3079615" cy="2638204"/>
          </a:xfrm>
          <a:prstGeom prst="rect">
            <a:avLst/>
          </a:prstGeom>
        </p:spPr>
      </p:pic>
    </p:spTree>
    <p:extLst>
      <p:ext uri="{BB962C8B-B14F-4D97-AF65-F5344CB8AC3E}">
        <p14:creationId xmlns:p14="http://schemas.microsoft.com/office/powerpoint/2010/main" val="3535042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CD98-37E9-030C-D62D-571749EAD8FA}"/>
              </a:ext>
            </a:extLst>
          </p:cNvPr>
          <p:cNvSpPr>
            <a:spLocks noGrp="1"/>
          </p:cNvSpPr>
          <p:nvPr>
            <p:ph type="title"/>
          </p:nvPr>
        </p:nvSpPr>
        <p:spPr/>
        <p:txBody>
          <a:bodyPr>
            <a:normAutofit/>
          </a:bodyPr>
          <a:lstStyle/>
          <a:p>
            <a:r>
              <a:rPr lang="en-US" sz="4000" b="1" i="1" dirty="0">
                <a:solidFill>
                  <a:schemeClr val="bg2">
                    <a:lumMod val="25000"/>
                  </a:schemeClr>
                </a:solidFill>
                <a:latin typeface="Segoe UI Semibold" panose="020B0702040204020203" pitchFamily="34" charset="0"/>
                <a:cs typeface="Segoe UI Semibold" panose="020B0702040204020203" pitchFamily="34" charset="0"/>
              </a:rPr>
              <a:t>Things to include in your Proposal:</a:t>
            </a:r>
            <a:endParaRPr lang="en-US" sz="4000"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3" name="Content Placeholder 2">
            <a:extLst>
              <a:ext uri="{FF2B5EF4-FFF2-40B4-BE49-F238E27FC236}">
                <a16:creationId xmlns:a16="http://schemas.microsoft.com/office/drawing/2014/main" id="{3878BDFB-5274-2FF3-12C1-59EA18DB35EE}"/>
              </a:ext>
            </a:extLst>
          </p:cNvPr>
          <p:cNvSpPr txBox="1">
            <a:spLocks/>
          </p:cNvSpPr>
          <p:nvPr/>
        </p:nvSpPr>
        <p:spPr>
          <a:xfrm>
            <a:off x="838200" y="1621766"/>
            <a:ext cx="8728494" cy="407166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b="1" dirty="0">
                <a:solidFill>
                  <a:schemeClr val="bg2">
                    <a:lumMod val="25000"/>
                  </a:schemeClr>
                </a:solidFill>
                <a:latin typeface="Segoe UI" panose="020B0502040204020203" pitchFamily="34" charset="0"/>
                <a:cs typeface="Segoe UI" panose="020B0502040204020203" pitchFamily="34" charset="0"/>
              </a:rPr>
              <a:t>Do the Numbers </a:t>
            </a:r>
            <a:r>
              <a:rPr lang="en-US" dirty="0">
                <a:solidFill>
                  <a:schemeClr val="bg2">
                    <a:lumMod val="25000"/>
                  </a:schemeClr>
                </a:solidFill>
                <a:latin typeface="Segoe UI" panose="020B0502040204020203" pitchFamily="34" charset="0"/>
                <a:cs typeface="Segoe UI" panose="020B0502040204020203" pitchFamily="34" charset="0"/>
              </a:rPr>
              <a:t>– how many productions, how many students are served, how many costumes, props you have</a:t>
            </a:r>
          </a:p>
          <a:p>
            <a:pPr>
              <a:spcBef>
                <a:spcPts val="1200"/>
              </a:spcBef>
            </a:pPr>
            <a:r>
              <a:rPr lang="en-US" b="1" dirty="0">
                <a:solidFill>
                  <a:schemeClr val="bg2">
                    <a:lumMod val="25000"/>
                  </a:schemeClr>
                </a:solidFill>
                <a:latin typeface="Segoe UI" panose="020B0502040204020203" pitchFamily="34" charset="0"/>
                <a:cs typeface="Segoe UI" panose="020B0502040204020203" pitchFamily="34" charset="0"/>
              </a:rPr>
              <a:t>Outline the Benefits  </a:t>
            </a:r>
            <a:r>
              <a:rPr lang="en-US" dirty="0">
                <a:solidFill>
                  <a:schemeClr val="bg2">
                    <a:lumMod val="25000"/>
                  </a:schemeClr>
                </a:solidFill>
                <a:latin typeface="Segoe UI" panose="020B0502040204020203" pitchFamily="34" charset="0"/>
                <a:cs typeface="Segoe UI" panose="020B0502040204020203" pitchFamily="34" charset="0"/>
              </a:rPr>
              <a:t>- to the school/theatre, students, community</a:t>
            </a:r>
          </a:p>
          <a:p>
            <a:pPr>
              <a:spcBef>
                <a:spcPts val="1200"/>
              </a:spcBef>
            </a:pPr>
            <a:r>
              <a:rPr lang="en-US" b="1" dirty="0">
                <a:solidFill>
                  <a:schemeClr val="bg2">
                    <a:lumMod val="25000"/>
                  </a:schemeClr>
                </a:solidFill>
                <a:latin typeface="Segoe UI" panose="020B0502040204020203" pitchFamily="34" charset="0"/>
                <a:cs typeface="Segoe UI" panose="020B0502040204020203" pitchFamily="34" charset="0"/>
              </a:rPr>
              <a:t>Show your plan </a:t>
            </a:r>
            <a:r>
              <a:rPr lang="en-US" dirty="0">
                <a:solidFill>
                  <a:schemeClr val="bg2">
                    <a:lumMod val="25000"/>
                  </a:schemeClr>
                </a:solidFill>
                <a:latin typeface="Segoe UI" panose="020B0502040204020203" pitchFamily="34" charset="0"/>
                <a:cs typeface="Segoe UI" panose="020B0502040204020203" pitchFamily="34" charset="0"/>
              </a:rPr>
              <a:t>– what hardware/software you need, what tags to use, a priority list of what costumes/props will be inventoried first, explain what training is available and how everyone will be trained</a:t>
            </a:r>
          </a:p>
          <a:p>
            <a:pPr>
              <a:spcBef>
                <a:spcPts val="1200"/>
              </a:spcBef>
            </a:pPr>
            <a:r>
              <a:rPr lang="en-US" b="1" dirty="0">
                <a:solidFill>
                  <a:schemeClr val="bg2">
                    <a:lumMod val="25000"/>
                  </a:schemeClr>
                </a:solidFill>
                <a:latin typeface="Segoe UI" panose="020B0502040204020203" pitchFamily="34" charset="0"/>
                <a:cs typeface="Segoe UI" panose="020B0502040204020203" pitchFamily="34" charset="0"/>
              </a:rPr>
              <a:t>Show your schedule </a:t>
            </a:r>
            <a:r>
              <a:rPr lang="en-US" dirty="0">
                <a:solidFill>
                  <a:schemeClr val="bg2">
                    <a:lumMod val="25000"/>
                  </a:schemeClr>
                </a:solidFill>
                <a:latin typeface="Segoe UI" panose="020B0502040204020203" pitchFamily="34" charset="0"/>
                <a:cs typeface="Segoe UI" panose="020B0502040204020203" pitchFamily="34" charset="0"/>
              </a:rPr>
              <a:t>– list of people committed to help, time line when everything will be ready, a calendar of the work days</a:t>
            </a:r>
          </a:p>
          <a:p>
            <a:pPr>
              <a:spcBef>
                <a:spcPts val="1200"/>
              </a:spcBef>
            </a:pPr>
            <a:r>
              <a:rPr lang="en-US" b="1" dirty="0">
                <a:solidFill>
                  <a:schemeClr val="bg2">
                    <a:lumMod val="25000"/>
                  </a:schemeClr>
                </a:solidFill>
                <a:latin typeface="Segoe UI" panose="020B0502040204020203" pitchFamily="34" charset="0"/>
                <a:cs typeface="Segoe UI" panose="020B0502040204020203" pitchFamily="34" charset="0"/>
              </a:rPr>
              <a:t>Show your budget </a:t>
            </a:r>
            <a:r>
              <a:rPr lang="en-US" dirty="0">
                <a:solidFill>
                  <a:schemeClr val="bg2">
                    <a:lumMod val="25000"/>
                  </a:schemeClr>
                </a:solidFill>
                <a:latin typeface="Segoe UI" panose="020B0502040204020203" pitchFamily="34" charset="0"/>
                <a:cs typeface="Segoe UI" panose="020B0502040204020203" pitchFamily="34" charset="0"/>
              </a:rPr>
              <a:t>– prepare a spreadsheet (like example)</a:t>
            </a:r>
          </a:p>
          <a:p>
            <a:pPr>
              <a:spcBef>
                <a:spcPts val="1200"/>
              </a:spcBef>
            </a:pPr>
            <a:r>
              <a:rPr lang="en-US" b="1" dirty="0">
                <a:solidFill>
                  <a:schemeClr val="bg2">
                    <a:lumMod val="25000"/>
                  </a:schemeClr>
                </a:solidFill>
                <a:latin typeface="Segoe UI" panose="020B0502040204020203" pitchFamily="34" charset="0"/>
                <a:cs typeface="Segoe UI" panose="020B0502040204020203" pitchFamily="34" charset="0"/>
              </a:rPr>
              <a:t>Summarize</a:t>
            </a:r>
            <a:r>
              <a:rPr lang="en-US" dirty="0">
                <a:solidFill>
                  <a:schemeClr val="bg2">
                    <a:lumMod val="25000"/>
                  </a:schemeClr>
                </a:solidFill>
                <a:latin typeface="Segoe UI" panose="020B0502040204020203" pitchFamily="34" charset="0"/>
                <a:cs typeface="Segoe UI" panose="020B0502040204020203" pitchFamily="34" charset="0"/>
              </a:rPr>
              <a:t> why you need this project now, benefits vs costs, and your willingness and commitment to do the project</a:t>
            </a:r>
          </a:p>
        </p:txBody>
      </p:sp>
    </p:spTree>
    <p:extLst>
      <p:ext uri="{BB962C8B-B14F-4D97-AF65-F5344CB8AC3E}">
        <p14:creationId xmlns:p14="http://schemas.microsoft.com/office/powerpoint/2010/main" val="1042248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F139-CFAE-5B86-B718-3AB33C38CC4F}"/>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Once you have a inventory system set up you will…</a:t>
            </a:r>
          </a:p>
        </p:txBody>
      </p:sp>
      <p:sp>
        <p:nvSpPr>
          <p:cNvPr id="3" name="Content Placeholder 2">
            <a:extLst>
              <a:ext uri="{FF2B5EF4-FFF2-40B4-BE49-F238E27FC236}">
                <a16:creationId xmlns:a16="http://schemas.microsoft.com/office/drawing/2014/main" id="{ED65388E-3AEC-B587-9E1D-9EC9C4A202DE}"/>
              </a:ext>
            </a:extLst>
          </p:cNvPr>
          <p:cNvSpPr txBox="1">
            <a:spLocks/>
          </p:cNvSpPr>
          <p:nvPr/>
        </p:nvSpPr>
        <p:spPr>
          <a:xfrm>
            <a:off x="1382008" y="1980621"/>
            <a:ext cx="9305565" cy="388077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800"/>
              </a:spcBef>
            </a:pPr>
            <a:r>
              <a:rPr lang="en-US" sz="2400" dirty="0">
                <a:latin typeface="Segoe UI" panose="020B0502040204020203" pitchFamily="34" charset="0"/>
                <a:cs typeface="Segoe UI" panose="020B0502040204020203" pitchFamily="34" charset="0"/>
              </a:rPr>
              <a:t>Setup the database to have just the data you want – enter the Storage Locations, Lookup Table selections (Costume Type, Cable Connectors, </a:t>
            </a:r>
            <a:r>
              <a:rPr lang="en-US" sz="2400" dirty="0" err="1">
                <a:latin typeface="Segoe UI" panose="020B0502040204020203" pitchFamily="34" charset="0"/>
                <a:cs typeface="Segoe UI" panose="020B0502040204020203" pitchFamily="34" charset="0"/>
              </a:rPr>
              <a:t>etc</a:t>
            </a:r>
            <a:r>
              <a:rPr lang="en-US" sz="2400" dirty="0">
                <a:latin typeface="Segoe UI" panose="020B0502040204020203" pitchFamily="34" charset="0"/>
                <a:cs typeface="Segoe UI" panose="020B0502040204020203" pitchFamily="34" charset="0"/>
              </a:rPr>
              <a:t>)</a:t>
            </a:r>
          </a:p>
          <a:p>
            <a:pPr>
              <a:spcBef>
                <a:spcPts val="1800"/>
              </a:spcBef>
            </a:pPr>
            <a:r>
              <a:rPr lang="en-US" sz="2400" dirty="0">
                <a:latin typeface="Segoe UI" panose="020B0502040204020203" pitchFamily="34" charset="0"/>
                <a:cs typeface="Segoe UI" panose="020B0502040204020203" pitchFamily="34" charset="0"/>
              </a:rPr>
              <a:t>Create a database record for each item to identify each item – costume piece, prop, set piece, light fixture, cable, gobo, sound equipment, wigs  </a:t>
            </a:r>
          </a:p>
          <a:p>
            <a:pPr>
              <a:spcBef>
                <a:spcPts val="1800"/>
              </a:spcBef>
            </a:pPr>
            <a:r>
              <a:rPr lang="en-US" sz="2400" dirty="0">
                <a:latin typeface="Segoe UI" panose="020B0502040204020203" pitchFamily="34" charset="0"/>
                <a:cs typeface="Segoe UI" panose="020B0502040204020203" pitchFamily="34" charset="0"/>
              </a:rPr>
              <a:t>In the record assign the item an inventory ID number, describe it using the lookup tables and description fields, include a photo, storage location, costs, rental fees</a:t>
            </a:r>
          </a:p>
          <a:p>
            <a:pPr>
              <a:spcBef>
                <a:spcPts val="1800"/>
              </a:spcBef>
            </a:pPr>
            <a:r>
              <a:rPr lang="en-US" sz="2400" dirty="0">
                <a:latin typeface="Segoe UI" panose="020B0502040204020203" pitchFamily="34" charset="0"/>
                <a:cs typeface="Segoe UI" panose="020B0502040204020203" pitchFamily="34" charset="0"/>
              </a:rPr>
              <a:t>Apply an inventory tag (garments, </a:t>
            </a:r>
            <a:r>
              <a:rPr lang="en-US" sz="2400" dirty="0" err="1">
                <a:latin typeface="Segoe UI" panose="020B0502040204020203" pitchFamily="34" charset="0"/>
                <a:cs typeface="Segoe UI" panose="020B0502040204020203" pitchFamily="34" charset="0"/>
              </a:rPr>
              <a:t>softgoods</a:t>
            </a:r>
            <a:r>
              <a:rPr lang="en-US" sz="2400" dirty="0">
                <a:latin typeface="Segoe UI" panose="020B0502040204020203" pitchFamily="34" charset="0"/>
                <a:cs typeface="Segoe UI" panose="020B0502040204020203" pitchFamily="34" charset="0"/>
              </a:rPr>
              <a:t>) or adhesive label (accessories, props, set pieces, equipment) to each item.</a:t>
            </a:r>
          </a:p>
          <a:p>
            <a:pPr>
              <a:spcBef>
                <a:spcPts val="1800"/>
              </a:spcBef>
            </a:pPr>
            <a:r>
              <a:rPr lang="en-US" sz="2400" dirty="0">
                <a:latin typeface="Segoe UI" panose="020B0502040204020203" pitchFamily="34" charset="0"/>
                <a:cs typeface="Segoe UI" panose="020B0502040204020203" pitchFamily="34" charset="0"/>
              </a:rPr>
              <a:t>Put the item in its assigned storage location</a:t>
            </a:r>
          </a:p>
          <a:p>
            <a:endParaRPr lang="en-US" dirty="0"/>
          </a:p>
          <a:p>
            <a:endParaRPr lang="en-US" dirty="0"/>
          </a:p>
        </p:txBody>
      </p:sp>
    </p:spTree>
    <p:extLst>
      <p:ext uri="{BB962C8B-B14F-4D97-AF65-F5344CB8AC3E}">
        <p14:creationId xmlns:p14="http://schemas.microsoft.com/office/powerpoint/2010/main" val="3226375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0CC1-166B-719C-3A0C-42EF433CB859}"/>
              </a:ext>
            </a:extLst>
          </p:cNvPr>
          <p:cNvSpPr>
            <a:spLocks noGrp="1"/>
          </p:cNvSpPr>
          <p:nvPr>
            <p:ph type="title"/>
          </p:nvPr>
        </p:nvSpPr>
        <p:spPr/>
        <p:txBody>
          <a:bodyPr>
            <a:normAutofit fontScale="90000"/>
          </a:bodyPr>
          <a:lstStyle/>
          <a:p>
            <a:r>
              <a:rPr lang="en-US" sz="4000" dirty="0">
                <a:solidFill>
                  <a:schemeClr val="bg2">
                    <a:lumMod val="25000"/>
                  </a:schemeClr>
                </a:solidFill>
                <a:latin typeface="Segoe UI Semibold" panose="020B0702040204020203" pitchFamily="34" charset="0"/>
                <a:cs typeface="Segoe UI Semibold" panose="020B0702040204020203" pitchFamily="34" charset="0"/>
              </a:rPr>
              <a:t>Now that you have everything and know where it is – its time to turn the stage into a production !</a:t>
            </a:r>
            <a:br>
              <a:rPr lang="en-US" sz="4400" dirty="0">
                <a:solidFill>
                  <a:srgbClr val="8F0B76"/>
                </a:solidFill>
              </a:rPr>
            </a:br>
            <a:endParaRPr lang="en-US" dirty="0"/>
          </a:p>
        </p:txBody>
      </p:sp>
      <p:pic>
        <p:nvPicPr>
          <p:cNvPr id="3" name="Picture 2">
            <a:extLst>
              <a:ext uri="{FF2B5EF4-FFF2-40B4-BE49-F238E27FC236}">
                <a16:creationId xmlns:a16="http://schemas.microsoft.com/office/drawing/2014/main" id="{B3412252-8D24-4D0A-65E1-22CC88A3391A}"/>
              </a:ext>
            </a:extLst>
          </p:cNvPr>
          <p:cNvPicPr>
            <a:picLocks noChangeAspect="1"/>
          </p:cNvPicPr>
          <p:nvPr/>
        </p:nvPicPr>
        <p:blipFill>
          <a:blip r:embed="rId2"/>
          <a:stretch>
            <a:fillRect/>
          </a:stretch>
        </p:blipFill>
        <p:spPr>
          <a:xfrm>
            <a:off x="1806416" y="1385186"/>
            <a:ext cx="8818042" cy="4409021"/>
          </a:xfrm>
          <a:prstGeom prst="rect">
            <a:avLst/>
          </a:prstGeom>
        </p:spPr>
      </p:pic>
      <p:sp>
        <p:nvSpPr>
          <p:cNvPr id="4" name="TextBox 3">
            <a:extLst>
              <a:ext uri="{FF2B5EF4-FFF2-40B4-BE49-F238E27FC236}">
                <a16:creationId xmlns:a16="http://schemas.microsoft.com/office/drawing/2014/main" id="{345FFBEA-949C-A21A-EB14-9EEC43F7EB85}"/>
              </a:ext>
            </a:extLst>
          </p:cNvPr>
          <p:cNvSpPr txBox="1"/>
          <p:nvPr/>
        </p:nvSpPr>
        <p:spPr>
          <a:xfrm>
            <a:off x="9172760" y="5794207"/>
            <a:ext cx="1451698" cy="246221"/>
          </a:xfrm>
          <a:prstGeom prst="rect">
            <a:avLst/>
          </a:prstGeom>
          <a:noFill/>
        </p:spPr>
        <p:txBody>
          <a:bodyPr wrap="square" rtlCol="0">
            <a:spAutoFit/>
          </a:bodyPr>
          <a:lstStyle/>
          <a:p>
            <a:r>
              <a:rPr lang="en-US" sz="1000" dirty="0"/>
              <a:t>Atlanta Opera, 2011</a:t>
            </a:r>
          </a:p>
        </p:txBody>
      </p:sp>
    </p:spTree>
    <p:extLst>
      <p:ext uri="{BB962C8B-B14F-4D97-AF65-F5344CB8AC3E}">
        <p14:creationId xmlns:p14="http://schemas.microsoft.com/office/powerpoint/2010/main" val="517148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7D3608-90BF-0255-CD57-4DC2ABB353D9}"/>
              </a:ext>
            </a:extLst>
          </p:cNvPr>
          <p:cNvSpPr>
            <a:spLocks noGrp="1"/>
          </p:cNvSpPr>
          <p:nvPr>
            <p:ph type="title"/>
          </p:nvPr>
        </p:nvSpPr>
        <p:spPr>
          <a:xfrm>
            <a:off x="831850" y="1995986"/>
            <a:ext cx="10515600" cy="945997"/>
          </a:xfrm>
        </p:spPr>
        <p:txBody>
          <a:bodyPr>
            <a:normAutofit fontScale="90000"/>
          </a:bodyPr>
          <a:lstStyle/>
          <a:p>
            <a:r>
              <a:rPr lang="en-US" dirty="0">
                <a:latin typeface="Segoe UI Semibold" panose="020B0702040204020203" pitchFamily="34" charset="0"/>
                <a:cs typeface="Segoe UI Semibold" panose="020B0702040204020203" pitchFamily="34" charset="0"/>
              </a:rPr>
              <a:t>An Inventory System can help :</a:t>
            </a:r>
          </a:p>
        </p:txBody>
      </p:sp>
      <p:sp>
        <p:nvSpPr>
          <p:cNvPr id="5" name="Text Placeholder 4">
            <a:extLst>
              <a:ext uri="{FF2B5EF4-FFF2-40B4-BE49-F238E27FC236}">
                <a16:creationId xmlns:a16="http://schemas.microsoft.com/office/drawing/2014/main" id="{FF84CFB9-D0DA-8C90-0CA5-8D9B2AD10057}"/>
              </a:ext>
            </a:extLst>
          </p:cNvPr>
          <p:cNvSpPr>
            <a:spLocks noGrp="1"/>
          </p:cNvSpPr>
          <p:nvPr>
            <p:ph type="body" idx="1"/>
          </p:nvPr>
        </p:nvSpPr>
        <p:spPr>
          <a:xfrm>
            <a:off x="831850" y="3172570"/>
            <a:ext cx="10515600" cy="3156668"/>
          </a:xfrm>
        </p:spPr>
        <p:txBody>
          <a:bodyPr/>
          <a:lstStyle/>
          <a:p>
            <a:pPr marL="342900" indent="-342900">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Create Records for each item</a:t>
            </a:r>
          </a:p>
          <a:p>
            <a:pPr marL="342900" indent="-342900">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Do Searches on a variety of criteria to see what you have in stock and find what you need</a:t>
            </a:r>
          </a:p>
          <a:p>
            <a:pPr marL="342900" indent="-342900">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Print reports (paper or PDF) to share information with others</a:t>
            </a:r>
          </a:p>
          <a:p>
            <a:pPr marL="342900" indent="-342900">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Rent/Loan/Checkout items to other organizations and keep track of where everything is</a:t>
            </a:r>
          </a:p>
          <a:p>
            <a:pPr marL="342900" indent="-342900">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Assign items to Productions to create a Production Catalog</a:t>
            </a:r>
          </a:p>
          <a:p>
            <a:endParaRPr lang="en-US" dirty="0"/>
          </a:p>
        </p:txBody>
      </p:sp>
    </p:spTree>
    <p:extLst>
      <p:ext uri="{BB962C8B-B14F-4D97-AF65-F5344CB8AC3E}">
        <p14:creationId xmlns:p14="http://schemas.microsoft.com/office/powerpoint/2010/main" val="125426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66B3-D96C-CDA9-2DE7-5E91A9FE7693}"/>
              </a:ext>
            </a:extLst>
          </p:cNvPr>
          <p:cNvSpPr>
            <a:spLocks noGrp="1"/>
          </p:cNvSpPr>
          <p:nvPr>
            <p:ph type="title"/>
          </p:nvPr>
        </p:nvSpPr>
        <p:spPr>
          <a:xfrm>
            <a:off x="511030" y="147011"/>
            <a:ext cx="10515600" cy="1325563"/>
          </a:xfrm>
        </p:spPr>
        <p:txBody>
          <a:bodyPr/>
          <a:lstStyle/>
          <a:p>
            <a:r>
              <a:rPr lang="en-US" b="1" i="1" dirty="0">
                <a:solidFill>
                  <a:schemeClr val="bg2">
                    <a:lumMod val="25000"/>
                  </a:schemeClr>
                </a:solidFill>
              </a:rPr>
              <a:t>Where Do I Start?</a:t>
            </a:r>
            <a:endParaRPr lang="en-US" dirty="0">
              <a:solidFill>
                <a:schemeClr val="bg2">
                  <a:lumMod val="25000"/>
                </a:schemeClr>
              </a:solidFill>
            </a:endParaRPr>
          </a:p>
        </p:txBody>
      </p:sp>
      <p:sp>
        <p:nvSpPr>
          <p:cNvPr id="4" name="Content Placeholder 3">
            <a:extLst>
              <a:ext uri="{FF2B5EF4-FFF2-40B4-BE49-F238E27FC236}">
                <a16:creationId xmlns:a16="http://schemas.microsoft.com/office/drawing/2014/main" id="{C760C1FE-D8FB-F0C5-AEAA-AFA823ED3EBE}"/>
              </a:ext>
            </a:extLst>
          </p:cNvPr>
          <p:cNvSpPr>
            <a:spLocks noGrp="1"/>
          </p:cNvSpPr>
          <p:nvPr>
            <p:ph sz="half" idx="2"/>
          </p:nvPr>
        </p:nvSpPr>
        <p:spPr>
          <a:xfrm>
            <a:off x="2969623" y="1567690"/>
            <a:ext cx="8384177" cy="4351338"/>
          </a:xfrm>
        </p:spPr>
        <p:txBody>
          <a:bodyPr>
            <a:normAutofit/>
          </a:bodyPr>
          <a:lstStyle/>
          <a:p>
            <a:r>
              <a:rPr lang="en-US" sz="2800" dirty="0">
                <a:latin typeface="Segoe UI" panose="020B0502040204020203" pitchFamily="34" charset="0"/>
                <a:cs typeface="Segoe UI" panose="020B0502040204020203" pitchFamily="34" charset="0"/>
              </a:rPr>
              <a:t>What is your goal for inventorying your collection?</a:t>
            </a:r>
          </a:p>
          <a:p>
            <a:r>
              <a:rPr lang="en-US" sz="2800" dirty="0">
                <a:latin typeface="Segoe UI" panose="020B0502040204020203" pitchFamily="34" charset="0"/>
                <a:cs typeface="Segoe UI" panose="020B0502040204020203" pitchFamily="34" charset="0"/>
              </a:rPr>
              <a:t>Start Planning</a:t>
            </a:r>
          </a:p>
          <a:p>
            <a:r>
              <a:rPr lang="en-US" sz="2800" dirty="0">
                <a:latin typeface="Segoe UI" panose="020B0502040204020203" pitchFamily="34" charset="0"/>
                <a:cs typeface="Segoe UI" panose="020B0502040204020203" pitchFamily="34" charset="0"/>
              </a:rPr>
              <a:t>Make preliminary decisions and stick to them</a:t>
            </a:r>
          </a:p>
          <a:p>
            <a:r>
              <a:rPr lang="en-US" sz="2800" dirty="0">
                <a:latin typeface="Segoe UI" panose="020B0502040204020203" pitchFamily="34" charset="0"/>
                <a:cs typeface="Segoe UI" panose="020B0502040204020203" pitchFamily="34" charset="0"/>
              </a:rPr>
              <a:t>Become the Expert</a:t>
            </a:r>
          </a:p>
          <a:p>
            <a:r>
              <a:rPr lang="en-US" sz="2800" dirty="0">
                <a:latin typeface="Segoe UI" panose="020B0502040204020203" pitchFamily="34" charset="0"/>
                <a:cs typeface="Segoe UI" panose="020B0502040204020203" pitchFamily="34" charset="0"/>
              </a:rPr>
              <a:t>Train your staff, students and volunteers</a:t>
            </a:r>
          </a:p>
          <a:p>
            <a:r>
              <a:rPr lang="en-US" sz="2800" dirty="0">
                <a:latin typeface="Segoe UI" panose="020B0502040204020203" pitchFamily="34" charset="0"/>
                <a:cs typeface="Segoe UI" panose="020B0502040204020203" pitchFamily="34" charset="0"/>
              </a:rPr>
              <a:t>Look critically at your storage area</a:t>
            </a:r>
          </a:p>
          <a:p>
            <a:r>
              <a:rPr lang="en-US" sz="2800" dirty="0">
                <a:latin typeface="Segoe UI" panose="020B0502040204020203" pitchFamily="34" charset="0"/>
                <a:cs typeface="Segoe UI" panose="020B0502040204020203" pitchFamily="34" charset="0"/>
              </a:rPr>
              <a:t>Set your schedule and get started !</a:t>
            </a:r>
          </a:p>
          <a:p>
            <a:endParaRPr lang="en-US" dirty="0"/>
          </a:p>
        </p:txBody>
      </p:sp>
      <p:pic>
        <p:nvPicPr>
          <p:cNvPr id="5" name="Picture 4">
            <a:extLst>
              <a:ext uri="{FF2B5EF4-FFF2-40B4-BE49-F238E27FC236}">
                <a16:creationId xmlns:a16="http://schemas.microsoft.com/office/drawing/2014/main" id="{05CB0F67-2618-A2B0-346B-5603B94CF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06" y="1567690"/>
            <a:ext cx="3191101" cy="3722619"/>
          </a:xfrm>
          <a:prstGeom prst="rect">
            <a:avLst/>
          </a:prstGeom>
        </p:spPr>
      </p:pic>
    </p:spTree>
    <p:extLst>
      <p:ext uri="{BB962C8B-B14F-4D97-AF65-F5344CB8AC3E}">
        <p14:creationId xmlns:p14="http://schemas.microsoft.com/office/powerpoint/2010/main" val="241810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A4F0-1859-B56D-950F-D2414D1A5B07}"/>
              </a:ext>
            </a:extLst>
          </p:cNvPr>
          <p:cNvSpPr>
            <a:spLocks noGrp="1"/>
          </p:cNvSpPr>
          <p:nvPr>
            <p:ph type="title"/>
          </p:nvPr>
        </p:nvSpPr>
        <p:spPr/>
        <p:txBody>
          <a:bodyPr>
            <a:normAutofit fontScale="90000"/>
          </a:bodyPr>
          <a:lstStyle/>
          <a:p>
            <a:r>
              <a:rPr lang="en-US" b="1" i="1" dirty="0">
                <a:solidFill>
                  <a:schemeClr val="accent3">
                    <a:lumMod val="50000"/>
                  </a:schemeClr>
                </a:solidFill>
                <a:latin typeface="Segoe UI Semibold" panose="020B0702040204020203" pitchFamily="34" charset="0"/>
                <a:cs typeface="Segoe UI Semibold" panose="020B0702040204020203" pitchFamily="34" charset="0"/>
              </a:rPr>
              <a:t>1.  What is your goal or motivation for inventorying your collection?</a:t>
            </a:r>
            <a:br>
              <a:rPr lang="en-US" i="1" dirty="0">
                <a:solidFill>
                  <a:schemeClr val="accent6">
                    <a:lumMod val="50000"/>
                  </a:schemeClr>
                </a:solidFill>
              </a:rPr>
            </a:br>
            <a:endParaRPr lang="en-US" dirty="0"/>
          </a:p>
        </p:txBody>
      </p:sp>
      <p:sp>
        <p:nvSpPr>
          <p:cNvPr id="6" name="Content Placeholder 5">
            <a:extLst>
              <a:ext uri="{FF2B5EF4-FFF2-40B4-BE49-F238E27FC236}">
                <a16:creationId xmlns:a16="http://schemas.microsoft.com/office/drawing/2014/main" id="{21CA0F1D-867C-5399-9B45-4465ADDEEBAC}"/>
              </a:ext>
            </a:extLst>
          </p:cNvPr>
          <p:cNvSpPr>
            <a:spLocks noGrp="1"/>
          </p:cNvSpPr>
          <p:nvPr>
            <p:ph sz="quarter" idx="4"/>
          </p:nvPr>
        </p:nvSpPr>
        <p:spPr>
          <a:xfrm>
            <a:off x="1894397" y="1781507"/>
            <a:ext cx="9118159" cy="3684588"/>
          </a:xfrm>
        </p:spPr>
        <p:txBody>
          <a:bodyPr>
            <a:normAutofit fontScale="92500" lnSpcReduction="20000"/>
          </a:bodyPr>
          <a:lstStyle/>
          <a:p>
            <a:pPr>
              <a:spcBef>
                <a:spcPts val="1800"/>
              </a:spcBef>
            </a:pPr>
            <a:r>
              <a:rPr lang="en-US" sz="2800" dirty="0">
                <a:latin typeface="Segoe UI" panose="020B0502040204020203" pitchFamily="34" charset="0"/>
                <a:cs typeface="Segoe UI" panose="020B0502040204020203" pitchFamily="34" charset="0"/>
              </a:rPr>
              <a:t>Get organized to make better use of your costumes and props/sets?</a:t>
            </a:r>
          </a:p>
          <a:p>
            <a:pPr>
              <a:spcBef>
                <a:spcPts val="1800"/>
              </a:spcBef>
            </a:pPr>
            <a:r>
              <a:rPr lang="en-US" sz="2800" dirty="0">
                <a:latin typeface="Segoe UI" panose="020B0502040204020203" pitchFamily="34" charset="0"/>
                <a:cs typeface="Segoe UI" panose="020B0502040204020203" pitchFamily="34" charset="0"/>
              </a:rPr>
              <a:t>Generate revenue from rentals?</a:t>
            </a:r>
          </a:p>
          <a:p>
            <a:pPr>
              <a:spcBef>
                <a:spcPts val="1800"/>
              </a:spcBef>
            </a:pPr>
            <a:r>
              <a:rPr lang="en-US" sz="2800" dirty="0">
                <a:latin typeface="Segoe UI" panose="020B0502040204020203" pitchFamily="34" charset="0"/>
                <a:cs typeface="Segoe UI" panose="020B0502040204020203" pitchFamily="34" charset="0"/>
              </a:rPr>
              <a:t>Your theatre director, department chair, or principal is requiring you to do it?</a:t>
            </a:r>
          </a:p>
          <a:p>
            <a:pPr>
              <a:spcBef>
                <a:spcPts val="1800"/>
              </a:spcBef>
            </a:pPr>
            <a:r>
              <a:rPr lang="en-US" sz="2800" dirty="0">
                <a:latin typeface="Segoe UI" panose="020B0502040204020203" pitchFamily="34" charset="0"/>
                <a:cs typeface="Segoe UI" panose="020B0502040204020203" pitchFamily="34" charset="0"/>
              </a:rPr>
              <a:t>Teach your students a new skills?</a:t>
            </a:r>
          </a:p>
          <a:p>
            <a:pPr marL="0" indent="0">
              <a:buNone/>
            </a:pPr>
            <a:endParaRPr lang="en-US" dirty="0">
              <a:latin typeface="Segoe UI" panose="020B0502040204020203" pitchFamily="34" charset="0"/>
              <a:cs typeface="Segoe UI" panose="020B0502040204020203" pitchFamily="34" charset="0"/>
            </a:endParaRPr>
          </a:p>
          <a:p>
            <a:pPr marL="0" indent="0">
              <a:buNone/>
            </a:pPr>
            <a:r>
              <a:rPr lang="en-US" i="1" dirty="0">
                <a:latin typeface="Segoe UI" panose="020B0502040204020203" pitchFamily="34" charset="0"/>
                <a:cs typeface="Segoe UI" panose="020B0502040204020203" pitchFamily="34" charset="0"/>
              </a:rPr>
              <a:t>Recognize your goals – make your goals known so it is easier to get the funding, equipment and the support you need.</a:t>
            </a:r>
          </a:p>
          <a:p>
            <a:endParaRPr lang="en-US" dirty="0"/>
          </a:p>
        </p:txBody>
      </p:sp>
    </p:spTree>
    <p:extLst>
      <p:ext uri="{BB962C8B-B14F-4D97-AF65-F5344CB8AC3E}">
        <p14:creationId xmlns:p14="http://schemas.microsoft.com/office/powerpoint/2010/main" val="1912460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4AB1-F68C-02EA-37AF-49912DAF6FE4}"/>
              </a:ext>
            </a:extLst>
          </p:cNvPr>
          <p:cNvSpPr>
            <a:spLocks noGrp="1"/>
          </p:cNvSpPr>
          <p:nvPr>
            <p:ph type="title"/>
          </p:nvPr>
        </p:nvSpPr>
        <p:spPr/>
        <p:txBody>
          <a:bodyPr/>
          <a:lstStyle/>
          <a:p>
            <a:r>
              <a:rPr lang="en-US" b="1" i="1" dirty="0">
                <a:solidFill>
                  <a:schemeClr val="accent3">
                    <a:lumMod val="50000"/>
                  </a:schemeClr>
                </a:solidFill>
                <a:latin typeface="Segoe UI Semibold" panose="020B0702040204020203" pitchFamily="34" charset="0"/>
                <a:cs typeface="Segoe UI Semibold" panose="020B0702040204020203" pitchFamily="34" charset="0"/>
              </a:rPr>
              <a:t>2.  Start planning your project</a:t>
            </a:r>
            <a:endParaRPr lang="en-US"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3" name="TextBox 2">
            <a:extLst>
              <a:ext uri="{FF2B5EF4-FFF2-40B4-BE49-F238E27FC236}">
                <a16:creationId xmlns:a16="http://schemas.microsoft.com/office/drawing/2014/main" id="{B39D11F5-BF84-182F-51AC-69373EAF3E94}"/>
              </a:ext>
            </a:extLst>
          </p:cNvPr>
          <p:cNvSpPr txBox="1"/>
          <p:nvPr/>
        </p:nvSpPr>
        <p:spPr>
          <a:xfrm>
            <a:off x="898497" y="2019631"/>
            <a:ext cx="10344647" cy="2585323"/>
          </a:xfrm>
          <a:prstGeom prst="rect">
            <a:avLst/>
          </a:prstGeom>
          <a:noFill/>
        </p:spPr>
        <p:txBody>
          <a:bodyPr wrap="square" rtlCol="0">
            <a:spAutoFit/>
          </a:bodyPr>
          <a:lstStyle/>
          <a:p>
            <a:pPr marL="0" indent="0">
              <a:buNone/>
            </a:pPr>
            <a:r>
              <a:rPr lang="en-US" sz="2400" dirty="0">
                <a:latin typeface="Segoe UI" panose="020B0502040204020203" pitchFamily="34" charset="0"/>
                <a:cs typeface="Segoe UI" panose="020B0502040204020203" pitchFamily="34" charset="0"/>
              </a:rPr>
              <a:t>Recognize that this is a “PROJECT”.  Like any project it should have:</a:t>
            </a:r>
          </a:p>
          <a:p>
            <a:pPr marL="0" indent="0">
              <a:buNone/>
            </a:pPr>
            <a:endParaRPr lang="en-US" sz="2400" dirty="0">
              <a:latin typeface="Segoe UI" panose="020B0502040204020203" pitchFamily="34" charset="0"/>
              <a:cs typeface="Segoe UI" panose="020B0502040204020203" pitchFamily="34" charset="0"/>
            </a:endParaRPr>
          </a:p>
          <a:p>
            <a:pPr marL="514350" indent="-514350">
              <a:buAutoNum type="arabicParenR"/>
            </a:pPr>
            <a:r>
              <a:rPr lang="en-US" sz="2400" dirty="0">
                <a:latin typeface="Segoe UI" panose="020B0502040204020203" pitchFamily="34" charset="0"/>
                <a:cs typeface="Segoe UI" panose="020B0502040204020203" pitchFamily="34" charset="0"/>
              </a:rPr>
              <a:t>A Planning Phase</a:t>
            </a:r>
          </a:p>
          <a:p>
            <a:pPr marL="514350" indent="-514350">
              <a:buAutoNum type="arabicParenR"/>
            </a:pPr>
            <a:r>
              <a:rPr lang="en-US" sz="2400" dirty="0">
                <a:latin typeface="Segoe UI" panose="020B0502040204020203" pitchFamily="34" charset="0"/>
                <a:cs typeface="Segoe UI" panose="020B0502040204020203" pitchFamily="34" charset="0"/>
              </a:rPr>
              <a:t>A Budget</a:t>
            </a:r>
          </a:p>
          <a:p>
            <a:pPr marL="514350" indent="-514350">
              <a:buAutoNum type="arabicParenR"/>
            </a:pPr>
            <a:r>
              <a:rPr lang="en-US" sz="2400" dirty="0">
                <a:latin typeface="Segoe UI" panose="020B0502040204020203" pitchFamily="34" charset="0"/>
                <a:cs typeface="Segoe UI" panose="020B0502040204020203" pitchFamily="34" charset="0"/>
              </a:rPr>
              <a:t>A Source for software, hardware, inventory tags/labels, etc</a:t>
            </a:r>
          </a:p>
          <a:p>
            <a:pPr marL="514350" indent="-514350">
              <a:buAutoNum type="arabicParenR"/>
            </a:pPr>
            <a:r>
              <a:rPr lang="en-US" sz="2400" dirty="0">
                <a:latin typeface="Segoe UI" panose="020B0502040204020203" pitchFamily="34" charset="0"/>
                <a:cs typeface="Segoe UI" panose="020B0502040204020203" pitchFamily="34" charset="0"/>
              </a:rPr>
              <a:t>Many people to help – you can’t do this all by yourself</a:t>
            </a:r>
          </a:p>
          <a:p>
            <a:endParaRPr lang="en-US" dirty="0"/>
          </a:p>
        </p:txBody>
      </p:sp>
      <p:pic>
        <p:nvPicPr>
          <p:cNvPr id="4" name="Picture 3">
            <a:extLst>
              <a:ext uri="{FF2B5EF4-FFF2-40B4-BE49-F238E27FC236}">
                <a16:creationId xmlns:a16="http://schemas.microsoft.com/office/drawing/2014/main" id="{9BCA262A-51D1-DFB6-3F4D-A4CE2C2B9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1932" y="3188954"/>
            <a:ext cx="2335867" cy="2484965"/>
          </a:xfrm>
          <a:prstGeom prst="rect">
            <a:avLst/>
          </a:prstGeom>
        </p:spPr>
      </p:pic>
    </p:spTree>
    <p:extLst>
      <p:ext uri="{BB962C8B-B14F-4D97-AF65-F5344CB8AC3E}">
        <p14:creationId xmlns:p14="http://schemas.microsoft.com/office/powerpoint/2010/main" val="119765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F0F919-9C42-A4DA-3EA9-787A26459265}"/>
              </a:ext>
            </a:extLst>
          </p:cNvPr>
          <p:cNvSpPr txBox="1"/>
          <p:nvPr/>
        </p:nvSpPr>
        <p:spPr>
          <a:xfrm>
            <a:off x="757729" y="533032"/>
            <a:ext cx="11121058" cy="461665"/>
          </a:xfrm>
          <a:prstGeom prst="rect">
            <a:avLst/>
          </a:prstGeom>
          <a:noFill/>
        </p:spPr>
        <p:txBody>
          <a:bodyPr wrap="none" rtlCol="0">
            <a:spAutoFit/>
          </a:bodyPr>
          <a:lstStyle/>
          <a:p>
            <a:r>
              <a:rPr lang="en-US" sz="2400" dirty="0">
                <a:latin typeface="Segoe UI Semibold" panose="020B0702040204020203" pitchFamily="34" charset="0"/>
                <a:cs typeface="Segoe UI Semibold" panose="020B0702040204020203" pitchFamily="34" charset="0"/>
              </a:rPr>
              <a:t>As part of the planning phase, you will want to</a:t>
            </a:r>
            <a:r>
              <a:rPr lang="en-US" sz="2400" b="1" i="1" dirty="0">
                <a:solidFill>
                  <a:srgbClr val="8F0B76"/>
                </a:solidFill>
                <a:latin typeface="Segoe UI Semibold" panose="020B0702040204020203" pitchFamily="34" charset="0"/>
                <a:cs typeface="Segoe UI Semibold" panose="020B0702040204020203" pitchFamily="34" charset="0"/>
              </a:rPr>
              <a:t> </a:t>
            </a:r>
            <a:r>
              <a:rPr lang="en-US" sz="2400" b="1" i="1" dirty="0">
                <a:solidFill>
                  <a:srgbClr val="FF0000"/>
                </a:solidFill>
                <a:latin typeface="Segoe UI Semibold" panose="020B0702040204020203" pitchFamily="34" charset="0"/>
                <a:cs typeface="Segoe UI Semibold" panose="020B0702040204020203" pitchFamily="34" charset="0"/>
              </a:rPr>
              <a:t>Gather data about your theatre:</a:t>
            </a:r>
            <a:endParaRPr lang="en-US" sz="2400" dirty="0">
              <a:solidFill>
                <a:srgbClr val="FF0000"/>
              </a:solidFill>
              <a:latin typeface="Segoe UI Semibold" panose="020B0702040204020203" pitchFamily="34" charset="0"/>
              <a:cs typeface="Segoe UI Semibold" panose="020B0702040204020203" pitchFamily="34" charset="0"/>
            </a:endParaRPr>
          </a:p>
        </p:txBody>
      </p:sp>
      <p:sp>
        <p:nvSpPr>
          <p:cNvPr id="3" name="TextBox 2">
            <a:extLst>
              <a:ext uri="{FF2B5EF4-FFF2-40B4-BE49-F238E27FC236}">
                <a16:creationId xmlns:a16="http://schemas.microsoft.com/office/drawing/2014/main" id="{DF59B32E-B8E5-3B32-1DEF-77F06A42DF9E}"/>
              </a:ext>
            </a:extLst>
          </p:cNvPr>
          <p:cNvSpPr txBox="1"/>
          <p:nvPr/>
        </p:nvSpPr>
        <p:spPr>
          <a:xfrm>
            <a:off x="895847" y="1264257"/>
            <a:ext cx="10400306" cy="4478149"/>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400" dirty="0">
                <a:latin typeface="Segoe UI" panose="020B0502040204020203" pitchFamily="34" charset="0"/>
                <a:cs typeface="Segoe UI" panose="020B0502040204020203" pitchFamily="34" charset="0"/>
              </a:rPr>
              <a:t>How many productions do you do each year?</a:t>
            </a:r>
          </a:p>
          <a:p>
            <a:pPr marL="342900" indent="-342900">
              <a:spcBef>
                <a:spcPts val="1800"/>
              </a:spcBef>
              <a:buFont typeface="Arial" panose="020B0604020202020204" pitchFamily="34" charset="0"/>
              <a:buChar char="•"/>
            </a:pPr>
            <a:r>
              <a:rPr lang="en-US" sz="2400" dirty="0">
                <a:latin typeface="Segoe UI" panose="020B0502040204020203" pitchFamily="34" charset="0"/>
                <a:cs typeface="Segoe UI" panose="020B0502040204020203" pitchFamily="34" charset="0"/>
              </a:rPr>
              <a:t>How many students are involved in all aspects of the productions?</a:t>
            </a:r>
          </a:p>
          <a:p>
            <a:pPr marL="342900" indent="-342900">
              <a:spcBef>
                <a:spcPts val="1800"/>
              </a:spcBef>
              <a:buFont typeface="Arial" panose="020B0604020202020204" pitchFamily="34" charset="0"/>
              <a:buChar char="•"/>
            </a:pPr>
            <a:r>
              <a:rPr lang="en-US" sz="2400" dirty="0">
                <a:latin typeface="Segoe UI" panose="020B0502040204020203" pitchFamily="34" charset="0"/>
                <a:cs typeface="Segoe UI" panose="020B0502040204020203" pitchFamily="34" charset="0"/>
              </a:rPr>
              <a:t>How much revenue do you bring in from ticket sales or donations?</a:t>
            </a:r>
          </a:p>
          <a:p>
            <a:pPr marL="342900" indent="-342900">
              <a:spcBef>
                <a:spcPts val="1800"/>
              </a:spcBef>
              <a:buFont typeface="Arial" panose="020B0604020202020204" pitchFamily="34" charset="0"/>
              <a:buChar char="•"/>
            </a:pPr>
            <a:r>
              <a:rPr lang="en-US" sz="2400" dirty="0">
                <a:latin typeface="Segoe UI" panose="020B0502040204020203" pitchFamily="34" charset="0"/>
                <a:cs typeface="Segoe UI" panose="020B0502040204020203" pitchFamily="34" charset="0"/>
              </a:rPr>
              <a:t>How are community members involved?  Do you do shows for other schools or organizations? </a:t>
            </a:r>
          </a:p>
          <a:p>
            <a:pPr marL="342900" indent="-342900">
              <a:spcBef>
                <a:spcPts val="1800"/>
              </a:spcBef>
              <a:buFont typeface="Arial" panose="020B0604020202020204" pitchFamily="34" charset="0"/>
              <a:buChar char="•"/>
            </a:pPr>
            <a:endParaRPr lang="en-US" sz="2400" dirty="0">
              <a:latin typeface="Segoe UI" panose="020B0502040204020203" pitchFamily="34" charset="0"/>
              <a:cs typeface="Segoe UI" panose="020B0502040204020203" pitchFamily="34" charset="0"/>
            </a:endParaRPr>
          </a:p>
          <a:p>
            <a:pPr>
              <a:spcBef>
                <a:spcPts val="1800"/>
              </a:spcBef>
            </a:pPr>
            <a:r>
              <a:rPr lang="en-US" sz="2400" dirty="0">
                <a:latin typeface="Segoe UI" panose="020B0502040204020203" pitchFamily="34" charset="0"/>
                <a:cs typeface="Segoe UI" panose="020B0502040204020203" pitchFamily="34" charset="0"/>
              </a:rPr>
              <a:t>You want to show that your theatre is very active and productive and that </a:t>
            </a:r>
            <a:r>
              <a:rPr lang="en-US" sz="2400" b="1" i="1" dirty="0">
                <a:latin typeface="Segoe UI" panose="020B0502040204020203" pitchFamily="34" charset="0"/>
                <a:cs typeface="Segoe UI" panose="020B0502040204020203" pitchFamily="34" charset="0"/>
              </a:rPr>
              <a:t>many students and community members benefit from the theatre.</a:t>
            </a:r>
          </a:p>
          <a:p>
            <a:endParaRPr lang="en-US" dirty="0"/>
          </a:p>
        </p:txBody>
      </p:sp>
    </p:spTree>
    <p:extLst>
      <p:ext uri="{BB962C8B-B14F-4D97-AF65-F5344CB8AC3E}">
        <p14:creationId xmlns:p14="http://schemas.microsoft.com/office/powerpoint/2010/main" val="384355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7BC5-EBF8-CCFA-F744-45C718861814}"/>
              </a:ext>
            </a:extLst>
          </p:cNvPr>
          <p:cNvSpPr>
            <a:spLocks noGrp="1"/>
          </p:cNvSpPr>
          <p:nvPr>
            <p:ph type="title"/>
          </p:nvPr>
        </p:nvSpPr>
        <p:spPr>
          <a:xfrm>
            <a:off x="839788" y="457200"/>
            <a:ext cx="3932237" cy="695739"/>
          </a:xfrm>
        </p:spPr>
        <p:txBody>
          <a:bodyPr>
            <a:normAutofit/>
          </a:bodyPr>
          <a:lstStyle/>
          <a:p>
            <a:r>
              <a:rPr lang="en-US" sz="4000" b="1" i="1" dirty="0">
                <a:solidFill>
                  <a:schemeClr val="bg2">
                    <a:lumMod val="25000"/>
                  </a:schemeClr>
                </a:solidFill>
                <a:latin typeface="Segoe UI Semibold" panose="020B0702040204020203" pitchFamily="34" charset="0"/>
                <a:cs typeface="Segoe UI Semibold" panose="020B0702040204020203" pitchFamily="34" charset="0"/>
              </a:rPr>
              <a:t>Make Estimates</a:t>
            </a:r>
            <a:endParaRPr lang="en-US" sz="4000"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4" name="Text Placeholder 3">
            <a:extLst>
              <a:ext uri="{FF2B5EF4-FFF2-40B4-BE49-F238E27FC236}">
                <a16:creationId xmlns:a16="http://schemas.microsoft.com/office/drawing/2014/main" id="{8F5221F9-E47C-35ED-7845-04587EA6D4B5}"/>
              </a:ext>
            </a:extLst>
          </p:cNvPr>
          <p:cNvSpPr>
            <a:spLocks noGrp="1"/>
          </p:cNvSpPr>
          <p:nvPr>
            <p:ph type="body" sz="half" idx="2"/>
          </p:nvPr>
        </p:nvSpPr>
        <p:spPr>
          <a:xfrm>
            <a:off x="836612" y="1523206"/>
            <a:ext cx="10128237" cy="3811588"/>
          </a:xfrm>
        </p:spPr>
        <p:txBody>
          <a:bodyPr/>
          <a:lstStyle/>
          <a:p>
            <a:r>
              <a:rPr lang="en-US" sz="2400" dirty="0">
                <a:latin typeface="Segoe UI" panose="020B0502040204020203" pitchFamily="34" charset="0"/>
                <a:cs typeface="Segoe UI" panose="020B0502040204020203" pitchFamily="34" charset="0"/>
              </a:rPr>
              <a:t>How many of each group do you have ?  What do you think the value is?</a:t>
            </a:r>
          </a:p>
          <a:p>
            <a:pPr marL="0" indent="0">
              <a:buNone/>
            </a:pPr>
            <a:r>
              <a:rPr lang="en-US" sz="2400" dirty="0">
                <a:latin typeface="Segoe UI" panose="020B0502040204020203" pitchFamily="34" charset="0"/>
                <a:cs typeface="Segoe UI" panose="020B0502040204020203" pitchFamily="34" charset="0"/>
              </a:rPr>
              <a:t>	</a:t>
            </a:r>
            <a:r>
              <a:rPr lang="en-US" sz="2400" b="1" dirty="0">
                <a:latin typeface="Segoe UI" panose="020B0502040204020203" pitchFamily="34" charset="0"/>
                <a:cs typeface="Segoe UI" panose="020B0502040204020203" pitchFamily="34" charset="0"/>
              </a:rPr>
              <a:t>Costumes </a:t>
            </a:r>
          </a:p>
          <a:p>
            <a:pPr marL="0" indent="0">
              <a:buNone/>
            </a:pPr>
            <a:r>
              <a:rPr lang="en-US" sz="2400" b="1" dirty="0">
                <a:latin typeface="Segoe UI" panose="020B0502040204020203" pitchFamily="34" charset="0"/>
                <a:cs typeface="Segoe UI" panose="020B0502040204020203" pitchFamily="34" charset="0"/>
              </a:rPr>
              <a:t>	Props/Sets</a:t>
            </a:r>
          </a:p>
          <a:p>
            <a:pPr marL="0" indent="0">
              <a:buNone/>
            </a:pPr>
            <a:r>
              <a:rPr lang="en-US" sz="2400" b="1" dirty="0">
                <a:latin typeface="Segoe UI" panose="020B0502040204020203" pitchFamily="34" charset="0"/>
                <a:cs typeface="Segoe UI" panose="020B0502040204020203" pitchFamily="34" charset="0"/>
              </a:rPr>
              <a:t>	Wigs</a:t>
            </a:r>
          </a:p>
          <a:p>
            <a:pPr marL="0" indent="0">
              <a:buNone/>
            </a:pPr>
            <a:r>
              <a:rPr lang="en-US" sz="2400" b="1" dirty="0">
                <a:latin typeface="Segoe UI" panose="020B0502040204020203" pitchFamily="34" charset="0"/>
                <a:cs typeface="Segoe UI" panose="020B0502040204020203" pitchFamily="34" charset="0"/>
              </a:rPr>
              <a:t>	Jewelry</a:t>
            </a:r>
          </a:p>
          <a:p>
            <a:pPr marL="0" indent="0">
              <a:buNone/>
            </a:pPr>
            <a:r>
              <a:rPr lang="en-US" sz="2400" b="1" dirty="0">
                <a:latin typeface="Segoe UI" panose="020B0502040204020203" pitchFamily="34" charset="0"/>
                <a:cs typeface="Segoe UI" panose="020B0502040204020203" pitchFamily="34" charset="0"/>
              </a:rPr>
              <a:t>	Lighting Equipment</a:t>
            </a:r>
          </a:p>
          <a:p>
            <a:pPr marL="0" indent="0">
              <a:buNone/>
            </a:pPr>
            <a:r>
              <a:rPr lang="en-US" sz="2400" b="1" dirty="0">
                <a:latin typeface="Segoe UI" panose="020B0502040204020203" pitchFamily="34" charset="0"/>
                <a:cs typeface="Segoe UI" panose="020B0502040204020203" pitchFamily="34" charset="0"/>
              </a:rPr>
              <a:t>	Sound Equipment</a:t>
            </a:r>
          </a:p>
          <a:p>
            <a:pPr marL="0" indent="0">
              <a:buNone/>
            </a:pPr>
            <a:r>
              <a:rPr lang="en-US" sz="2400" b="1" dirty="0">
                <a:latin typeface="Segoe UI" panose="020B0502040204020203" pitchFamily="34" charset="0"/>
                <a:cs typeface="Segoe UI" panose="020B0502040204020203" pitchFamily="34" charset="0"/>
              </a:rPr>
              <a:t>	Tools</a:t>
            </a:r>
          </a:p>
          <a:p>
            <a:endParaRPr lang="en-US" dirty="0"/>
          </a:p>
        </p:txBody>
      </p:sp>
      <p:pic>
        <p:nvPicPr>
          <p:cNvPr id="5" name="Picture 4">
            <a:extLst>
              <a:ext uri="{FF2B5EF4-FFF2-40B4-BE49-F238E27FC236}">
                <a16:creationId xmlns:a16="http://schemas.microsoft.com/office/drawing/2014/main" id="{703B4D8F-0874-A7ED-7E95-9EC20E6E4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14476">
            <a:off x="6767207" y="2398411"/>
            <a:ext cx="2202281" cy="1421839"/>
          </a:xfrm>
          <a:prstGeom prst="rect">
            <a:avLst/>
          </a:prstGeom>
        </p:spPr>
      </p:pic>
      <p:pic>
        <p:nvPicPr>
          <p:cNvPr id="7" name="Picture 6">
            <a:extLst>
              <a:ext uri="{FF2B5EF4-FFF2-40B4-BE49-F238E27FC236}">
                <a16:creationId xmlns:a16="http://schemas.microsoft.com/office/drawing/2014/main" id="{9D799670-CCEC-A3FB-8033-06955BACB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865" y="2714391"/>
            <a:ext cx="2336720" cy="2334613"/>
          </a:xfrm>
          <a:prstGeom prst="rect">
            <a:avLst/>
          </a:prstGeom>
        </p:spPr>
      </p:pic>
      <p:pic>
        <p:nvPicPr>
          <p:cNvPr id="9" name="Picture 8" descr="Logo&#10;&#10;Description automatically generated">
            <a:extLst>
              <a:ext uri="{FF2B5EF4-FFF2-40B4-BE49-F238E27FC236}">
                <a16:creationId xmlns:a16="http://schemas.microsoft.com/office/drawing/2014/main" id="{A5BAD074-A073-F01F-D80A-B24E02F4C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45324">
            <a:off x="5563312" y="4433297"/>
            <a:ext cx="3251200" cy="1001268"/>
          </a:xfrm>
          <a:prstGeom prst="rect">
            <a:avLst/>
          </a:prstGeom>
        </p:spPr>
      </p:pic>
    </p:spTree>
    <p:extLst>
      <p:ext uri="{BB962C8B-B14F-4D97-AF65-F5344CB8AC3E}">
        <p14:creationId xmlns:p14="http://schemas.microsoft.com/office/powerpoint/2010/main" val="44124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DDBF-9F1E-8015-AFFF-0E62338CB2A1}"/>
              </a:ext>
            </a:extLst>
          </p:cNvPr>
          <p:cNvSpPr>
            <a:spLocks noGrp="1"/>
          </p:cNvSpPr>
          <p:nvPr>
            <p:ph type="title"/>
          </p:nvPr>
        </p:nvSpPr>
        <p:spPr>
          <a:xfrm>
            <a:off x="772676" y="893428"/>
            <a:ext cx="9688396" cy="775981"/>
          </a:xfrm>
        </p:spPr>
        <p:txBody>
          <a:bodyPr>
            <a:noAutofit/>
          </a:bodyPr>
          <a:lstStyle/>
          <a:p>
            <a:r>
              <a:rPr lang="en-US" sz="4000" b="1" i="1" dirty="0">
                <a:solidFill>
                  <a:schemeClr val="bg2">
                    <a:lumMod val="25000"/>
                  </a:schemeClr>
                </a:solidFill>
                <a:latin typeface="Segoe UI Semibold" panose="020B0702040204020203" pitchFamily="34" charset="0"/>
                <a:cs typeface="Segoe UI Semibold" panose="020B0702040204020203" pitchFamily="34" charset="0"/>
              </a:rPr>
              <a:t>List the </a:t>
            </a:r>
            <a:r>
              <a:rPr lang="en-US" sz="4000" b="1" i="1" u="sng" dirty="0">
                <a:solidFill>
                  <a:schemeClr val="bg2">
                    <a:lumMod val="25000"/>
                  </a:schemeClr>
                </a:solidFill>
                <a:latin typeface="Segoe UI Semibold" panose="020B0702040204020203" pitchFamily="34" charset="0"/>
                <a:cs typeface="Segoe UI Semibold" panose="020B0702040204020203" pitchFamily="34" charset="0"/>
              </a:rPr>
              <a:t>Benefits</a:t>
            </a:r>
            <a:r>
              <a:rPr lang="en-US" sz="4000" b="1" i="1" dirty="0">
                <a:solidFill>
                  <a:schemeClr val="bg2">
                    <a:lumMod val="25000"/>
                  </a:schemeClr>
                </a:solidFill>
                <a:latin typeface="Segoe UI Semibold" panose="020B0702040204020203" pitchFamily="34" charset="0"/>
                <a:cs typeface="Segoe UI Semibold" panose="020B0702040204020203" pitchFamily="34" charset="0"/>
              </a:rPr>
              <a:t> of having an inventory</a:t>
            </a:r>
            <a:endParaRPr lang="en-US" sz="4000"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6" name="TextBox 5">
            <a:extLst>
              <a:ext uri="{FF2B5EF4-FFF2-40B4-BE49-F238E27FC236}">
                <a16:creationId xmlns:a16="http://schemas.microsoft.com/office/drawing/2014/main" id="{1B828925-258E-4DDD-99F8-238578705BD9}"/>
              </a:ext>
            </a:extLst>
          </p:cNvPr>
          <p:cNvSpPr txBox="1"/>
          <p:nvPr/>
        </p:nvSpPr>
        <p:spPr>
          <a:xfrm>
            <a:off x="1445002" y="1964353"/>
            <a:ext cx="9511019" cy="4493538"/>
          </a:xfrm>
          <a:prstGeom prst="rect">
            <a:avLst/>
          </a:prstGeom>
          <a:noFill/>
        </p:spPr>
        <p:txBody>
          <a:bodyPr wrap="square">
            <a:spAutoFit/>
          </a:bodyPr>
          <a:lstStyle/>
          <a:p>
            <a:pPr marL="0" indent="0">
              <a:buNone/>
            </a:pPr>
            <a:r>
              <a:rPr lang="en-US" sz="2200" dirty="0">
                <a:latin typeface="Segoe UI" panose="020B0502040204020203" pitchFamily="34" charset="0"/>
                <a:cs typeface="Segoe UI" panose="020B0502040204020203" pitchFamily="34" charset="0"/>
              </a:rPr>
              <a:t>An inventory will provide:</a:t>
            </a:r>
          </a:p>
          <a:p>
            <a:pPr marL="0" indent="0">
              <a:buNone/>
            </a:pPr>
            <a:endParaRPr lang="en-US" sz="2200" dirty="0">
              <a:latin typeface="Segoe UI" panose="020B0502040204020203" pitchFamily="34" charset="0"/>
              <a:cs typeface="Segoe UI" panose="020B0502040204020203" pitchFamily="34" charset="0"/>
            </a:endParaRPr>
          </a:p>
          <a:p>
            <a:pPr marL="514350" indent="-514350">
              <a:buFont typeface="+mj-lt"/>
              <a:buAutoNum type="arabicPeriod"/>
            </a:pPr>
            <a:r>
              <a:rPr lang="en-US" sz="2200" dirty="0">
                <a:latin typeface="Segoe UI" panose="020B0502040204020203" pitchFamily="34" charset="0"/>
                <a:cs typeface="Segoe UI" panose="020B0502040204020203" pitchFamily="34" charset="0"/>
              </a:rPr>
              <a:t>An accurate count of your costumes, props etc. plus an accurate value of the collection</a:t>
            </a:r>
          </a:p>
          <a:p>
            <a:pPr marL="514350" indent="-514350">
              <a:buFont typeface="+mj-lt"/>
              <a:buAutoNum type="arabicPeriod"/>
            </a:pPr>
            <a:endParaRPr lang="en-US" sz="2200" dirty="0">
              <a:latin typeface="Segoe UI" panose="020B0502040204020203" pitchFamily="34" charset="0"/>
              <a:cs typeface="Segoe UI" panose="020B0502040204020203" pitchFamily="34" charset="0"/>
            </a:endParaRPr>
          </a:p>
          <a:p>
            <a:pPr marL="514350" indent="-514350">
              <a:buFont typeface="+mj-lt"/>
              <a:buAutoNum type="arabicPeriod"/>
            </a:pPr>
            <a:r>
              <a:rPr lang="en-US" sz="2200" dirty="0">
                <a:latin typeface="Segoe UI" panose="020B0502040204020203" pitchFamily="34" charset="0"/>
                <a:cs typeface="Segoe UI" panose="020B0502040204020203" pitchFamily="34" charset="0"/>
              </a:rPr>
              <a:t>The ability to search for costumes / props</a:t>
            </a:r>
          </a:p>
          <a:p>
            <a:pPr marL="514350" indent="-514350">
              <a:buFont typeface="+mj-lt"/>
              <a:buAutoNum type="arabicPeriod"/>
            </a:pPr>
            <a:endParaRPr lang="en-US" sz="2200" dirty="0">
              <a:latin typeface="Segoe UI" panose="020B0502040204020203" pitchFamily="34" charset="0"/>
              <a:cs typeface="Segoe UI" panose="020B0502040204020203" pitchFamily="34" charset="0"/>
            </a:endParaRPr>
          </a:p>
          <a:p>
            <a:pPr marL="514350" indent="-514350">
              <a:buFont typeface="+mj-lt"/>
              <a:buAutoNum type="arabicPeriod"/>
            </a:pPr>
            <a:r>
              <a:rPr lang="en-US" sz="2200" dirty="0">
                <a:latin typeface="Segoe UI" panose="020B0502040204020203" pitchFamily="34" charset="0"/>
                <a:cs typeface="Segoe UI" panose="020B0502040204020203" pitchFamily="34" charset="0"/>
              </a:rPr>
              <a:t>The ability to plan and prepare for productions knowing what you have</a:t>
            </a:r>
          </a:p>
          <a:p>
            <a:pPr marL="514350" indent="-514350">
              <a:buFont typeface="+mj-lt"/>
              <a:buAutoNum type="arabicPeriod"/>
            </a:pPr>
            <a:endParaRPr lang="en-US" sz="2200" dirty="0">
              <a:latin typeface="Segoe UI" panose="020B0502040204020203" pitchFamily="34" charset="0"/>
              <a:cs typeface="Segoe UI" panose="020B0502040204020203" pitchFamily="34" charset="0"/>
            </a:endParaRPr>
          </a:p>
          <a:p>
            <a:pPr marL="514350" indent="-514350">
              <a:buFont typeface="+mj-lt"/>
              <a:buAutoNum type="arabicPeriod"/>
            </a:pPr>
            <a:r>
              <a:rPr lang="en-US" sz="2200" dirty="0">
                <a:latin typeface="Segoe UI" panose="020B0502040204020203" pitchFamily="34" charset="0"/>
                <a:cs typeface="Segoe UI" panose="020B0502040204020203" pitchFamily="34" charset="0"/>
              </a:rPr>
              <a:t>A way to set up a rental program – to generate revenue and track where everything is</a:t>
            </a:r>
          </a:p>
          <a:p>
            <a:pPr marL="514350" indent="-514350">
              <a:buFont typeface="+mj-lt"/>
              <a:buAutoNum type="arabicPeriod"/>
            </a:pPr>
            <a:endParaRPr lang="en-US" sz="2200" dirty="0">
              <a:latin typeface="Segoe UI" panose="020B0502040204020203" pitchFamily="34" charset="0"/>
              <a:cs typeface="Segoe UI" panose="020B0502040204020203" pitchFamily="34" charset="0"/>
            </a:endParaRPr>
          </a:p>
          <a:p>
            <a:pPr marL="514350" indent="-514350">
              <a:buFont typeface="+mj-lt"/>
              <a:buAutoNum type="arabicPeriod"/>
            </a:pPr>
            <a:r>
              <a:rPr lang="en-US" sz="2200" dirty="0">
                <a:latin typeface="Segoe UI" panose="020B0502040204020203" pitchFamily="34" charset="0"/>
                <a:cs typeface="Segoe UI" panose="020B0502040204020203" pitchFamily="34" charset="0"/>
              </a:rPr>
              <a:t>The opportunity to teach students new skills</a:t>
            </a:r>
          </a:p>
        </p:txBody>
      </p:sp>
    </p:spTree>
    <p:extLst>
      <p:ext uri="{BB962C8B-B14F-4D97-AF65-F5344CB8AC3E}">
        <p14:creationId xmlns:p14="http://schemas.microsoft.com/office/powerpoint/2010/main" val="1896874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1795</Words>
  <Application>Microsoft Office PowerPoint</Application>
  <PresentationFormat>Widescreen</PresentationFormat>
  <Paragraphs>148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Century Gothic</vt:lpstr>
      <vt:lpstr>Roboto Slab</vt:lpstr>
      <vt:lpstr>Segoe UI</vt:lpstr>
      <vt:lpstr>Segoe UI Semibold</vt:lpstr>
      <vt:lpstr>Wingdings 3</vt:lpstr>
      <vt:lpstr>Office Theme</vt:lpstr>
      <vt:lpstr>If you can’t find it, what will you use on stage???</vt:lpstr>
      <vt:lpstr>PowerPoint Presentation</vt:lpstr>
      <vt:lpstr>An Inventory System can help :</vt:lpstr>
      <vt:lpstr>Where Do I Start?</vt:lpstr>
      <vt:lpstr>1.  What is your goal or motivation for inventorying your collection? </vt:lpstr>
      <vt:lpstr>2.  Start planning your project</vt:lpstr>
      <vt:lpstr>PowerPoint Presentation</vt:lpstr>
      <vt:lpstr>Make Estimates</vt:lpstr>
      <vt:lpstr>List the Benefits of having an inventory</vt:lpstr>
      <vt:lpstr>Skills for students to learn</vt:lpstr>
      <vt:lpstr>The Inventory Database Project Plan</vt:lpstr>
      <vt:lpstr>As you create your plan and proposal - think of each of these areas: </vt:lpstr>
      <vt:lpstr>Your plan, continued… </vt:lpstr>
      <vt:lpstr>Your plan, continued…</vt:lpstr>
      <vt:lpstr>3.  Make decisions and stick to them !</vt:lpstr>
      <vt:lpstr>4. Become the Expert !</vt:lpstr>
      <vt:lpstr>5.  Train everyone !</vt:lpstr>
      <vt:lpstr>6.  Look critically at your storage area</vt:lpstr>
      <vt:lpstr>7.  Set up a schedule and get started !</vt:lpstr>
      <vt:lpstr>Schedule, continued</vt:lpstr>
      <vt:lpstr>Things to include in your Proposal:</vt:lpstr>
      <vt:lpstr>Once you have a inventory system set up you will…</vt:lpstr>
      <vt:lpstr>Now that you have everything and know where it is – its time to turn the stage into a production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Greenfield</dc:creator>
  <cp:lastModifiedBy>Margaret</cp:lastModifiedBy>
  <cp:revision>17</cp:revision>
  <dcterms:created xsi:type="dcterms:W3CDTF">2022-10-06T13:47:28Z</dcterms:created>
  <dcterms:modified xsi:type="dcterms:W3CDTF">2023-03-12T22:05:49Z</dcterms:modified>
</cp:coreProperties>
</file>